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68" r:id="rId3"/>
    <p:sldId id="256" r:id="rId4"/>
    <p:sldId id="257" r:id="rId5"/>
    <p:sldId id="269" r:id="rId6"/>
    <p:sldId id="270" r:id="rId7"/>
    <p:sldId id="258" r:id="rId8"/>
    <p:sldId id="267" r:id="rId9"/>
    <p:sldId id="259" r:id="rId10"/>
    <p:sldId id="272" r:id="rId11"/>
    <p:sldId id="271" r:id="rId12"/>
    <p:sldId id="265" r:id="rId13"/>
  </p:sldIdLst>
  <p:sldSz cx="18288000" cy="10287000"/>
  <p:notesSz cx="6858000" cy="9144000"/>
  <p:embeddedFontLst>
    <p:embeddedFont>
      <p:font typeface="Abadi" panose="020B0604020104020204" pitchFamily="34" charset="0"/>
      <p:regular r:id="rId14"/>
    </p:embeddedFont>
    <p:embeddedFont>
      <p:font typeface="HK Grotesk" panose="020B0604020202020204" charset="0"/>
      <p:regular r:id="rId15"/>
    </p:embeddedFont>
    <p:embeddedFont>
      <p:font typeface="HK Grotesk Bold" panose="020B0604020202020204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Source Serif Pro" panose="02040603050405020204" pitchFamily="18" charset="0"/>
      <p:regular r:id="rId21"/>
      <p:bold r:id="rId22"/>
      <p:italic r:id="rId23"/>
      <p:boldItalic r:id="rId24"/>
    </p:embeddedFont>
    <p:embeddedFont>
      <p:font typeface="Source Serif Pro Bold" panose="02040803050405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6A6BE5AF-39BD-C940-5182-21532F124A1B}"/>
              </a:ext>
            </a:extLst>
          </p:cNvPr>
          <p:cNvGrpSpPr/>
          <p:nvPr/>
        </p:nvGrpSpPr>
        <p:grpSpPr>
          <a:xfrm>
            <a:off x="0" y="-797825"/>
            <a:ext cx="18288000" cy="11837630"/>
            <a:chOff x="0" y="-797825"/>
            <a:chExt cx="18288000" cy="11837630"/>
          </a:xfrm>
        </p:grpSpPr>
        <p:sp>
          <p:nvSpPr>
            <p:cNvPr id="14" name="Freeform 2">
              <a:extLst>
                <a:ext uri="{FF2B5EF4-FFF2-40B4-BE49-F238E27FC236}">
                  <a16:creationId xmlns:a16="http://schemas.microsoft.com/office/drawing/2014/main" id="{D9776D53-B956-BF3F-BC2D-1DED0781E538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6F9750A7-9034-5449-BD2E-3770111D11B5}"/>
                </a:ext>
              </a:extLst>
            </p:cNvPr>
            <p:cNvSpPr/>
            <p:nvPr/>
          </p:nvSpPr>
          <p:spPr>
            <a:xfrm>
              <a:off x="1028700" y="939364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4114800" h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57F6F732-1501-9F38-5461-1D7E96C4B8E3}"/>
                </a:ext>
              </a:extLst>
            </p:cNvPr>
            <p:cNvSpPr/>
            <p:nvPr/>
          </p:nvSpPr>
          <p:spPr>
            <a:xfrm>
              <a:off x="14397963" y="7123103"/>
              <a:ext cx="2321051" cy="2321051"/>
            </a:xfrm>
            <a:custGeom>
              <a:avLst/>
              <a:gdLst/>
              <a:ahLst/>
              <a:cxnLst/>
              <a:rect l="l" t="t" r="r" b="b"/>
              <a:pathLst>
                <a:path w="2321051" h="2321051">
                  <a:moveTo>
                    <a:pt x="0" y="0"/>
                  </a:moveTo>
                  <a:lnTo>
                    <a:pt x="2321051" y="0"/>
                  </a:lnTo>
                  <a:lnTo>
                    <a:pt x="2321051" y="2321051"/>
                  </a:lnTo>
                  <a:lnTo>
                    <a:pt x="0" y="2321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725BE06A-B90E-761B-BB20-EDD827A3218D}"/>
                </a:ext>
              </a:extLst>
            </p:cNvPr>
            <p:cNvSpPr/>
            <p:nvPr/>
          </p:nvSpPr>
          <p:spPr>
            <a:xfrm>
              <a:off x="4370258" y="7123103"/>
              <a:ext cx="1442186" cy="1442186"/>
            </a:xfrm>
            <a:custGeom>
              <a:avLst/>
              <a:gdLst/>
              <a:ahLst/>
              <a:cxnLst/>
              <a:rect l="l" t="t" r="r" b="b"/>
              <a:pathLst>
                <a:path w="1442186" h="1442186">
                  <a:moveTo>
                    <a:pt x="0" y="0"/>
                  </a:moveTo>
                  <a:lnTo>
                    <a:pt x="1442186" y="0"/>
                  </a:lnTo>
                  <a:lnTo>
                    <a:pt x="1442186" y="1442186"/>
                  </a:lnTo>
                  <a:lnTo>
                    <a:pt x="0" y="144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517D3A-BFA7-3701-2CFB-09D3A465B0DC}"/>
                </a:ext>
              </a:extLst>
            </p:cNvPr>
            <p:cNvSpPr/>
            <p:nvPr/>
          </p:nvSpPr>
          <p:spPr>
            <a:xfrm>
              <a:off x="12856348" y="1360054"/>
              <a:ext cx="2287216" cy="2287216"/>
            </a:xfrm>
            <a:custGeom>
              <a:avLst/>
              <a:gdLst/>
              <a:ahLst/>
              <a:cxnLst/>
              <a:rect l="l" t="t" r="r" b="b"/>
              <a:pathLst>
                <a:path w="2287216" h="2287216">
                  <a:moveTo>
                    <a:pt x="0" y="0"/>
                  </a:moveTo>
                  <a:lnTo>
                    <a:pt x="2287216" y="0"/>
                  </a:lnTo>
                  <a:lnTo>
                    <a:pt x="2287216" y="2287217"/>
                  </a:lnTo>
                  <a:lnTo>
                    <a:pt x="0" y="2287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B126EB3-3858-4931-B2E9-B8CF268158E7}"/>
                </a:ext>
              </a:extLst>
            </p:cNvPr>
            <p:cNvSpPr/>
            <p:nvPr/>
          </p:nvSpPr>
          <p:spPr>
            <a:xfrm>
              <a:off x="7957756" y="-797825"/>
              <a:ext cx="1595650" cy="1595650"/>
            </a:xfrm>
            <a:custGeom>
              <a:avLst/>
              <a:gdLst/>
              <a:ahLst/>
              <a:cxnLst/>
              <a:rect l="l" t="t" r="r" b="b"/>
              <a:pathLst>
                <a:path w="1595650" h="1595650">
                  <a:moveTo>
                    <a:pt x="0" y="0"/>
                  </a:moveTo>
                  <a:lnTo>
                    <a:pt x="1595651" y="0"/>
                  </a:lnTo>
                  <a:lnTo>
                    <a:pt x="1595651" y="1595650"/>
                  </a:lnTo>
                  <a:lnTo>
                    <a:pt x="0" y="1595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5E048ED7-9CAE-7434-DF5E-6AECECFD9C8E}"/>
                </a:ext>
              </a:extLst>
            </p:cNvPr>
            <p:cNvSpPr/>
            <p:nvPr/>
          </p:nvSpPr>
          <p:spPr>
            <a:xfrm>
              <a:off x="878206" y="9725103"/>
              <a:ext cx="1314702" cy="1314702"/>
            </a:xfrm>
            <a:custGeom>
              <a:avLst/>
              <a:gdLst/>
              <a:ahLst/>
              <a:cxnLst/>
              <a:rect l="l" t="t" r="r" b="b"/>
              <a:pathLst>
                <a:path w="1314702" h="1314702">
                  <a:moveTo>
                    <a:pt x="0" y="0"/>
                  </a:moveTo>
                  <a:lnTo>
                    <a:pt x="1314702" y="0"/>
                  </a:lnTo>
                  <a:lnTo>
                    <a:pt x="1314702" y="1314702"/>
                  </a:lnTo>
                  <a:lnTo>
                    <a:pt x="0" y="1314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1" name="TextBox 11"/>
          <p:cNvSpPr txBox="1"/>
          <p:nvPr/>
        </p:nvSpPr>
        <p:spPr>
          <a:xfrm>
            <a:off x="5602214" y="356909"/>
            <a:ext cx="9654941" cy="15230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11"/>
              </a:lnSpc>
            </a:pPr>
            <a:endParaRPr/>
          </a:p>
        </p:txBody>
      </p:sp>
      <p:sp>
        <p:nvSpPr>
          <p:cNvPr id="2" name="Freeform 10">
            <a:extLst>
              <a:ext uri="{FF2B5EF4-FFF2-40B4-BE49-F238E27FC236}">
                <a16:creationId xmlns:a16="http://schemas.microsoft.com/office/drawing/2014/main" id="{816FE98F-88F9-EA1B-9FA2-CA3C10FAF691}"/>
              </a:ext>
            </a:extLst>
          </p:cNvPr>
          <p:cNvSpPr/>
          <p:nvPr/>
        </p:nvSpPr>
        <p:spPr>
          <a:xfrm>
            <a:off x="904981" y="205802"/>
            <a:ext cx="16992600" cy="9696723"/>
          </a:xfrm>
          <a:custGeom>
            <a:avLst/>
            <a:gdLst/>
            <a:ahLst/>
            <a:cxnLst/>
            <a:rect l="l" t="t" r="r" b="b"/>
            <a:pathLst>
              <a:path w="3577721" h="1908097">
                <a:moveTo>
                  <a:pt x="3420" y="0"/>
                </a:moveTo>
                <a:lnTo>
                  <a:pt x="3574302" y="0"/>
                </a:lnTo>
                <a:cubicBezTo>
                  <a:pt x="3575209" y="0"/>
                  <a:pt x="3576078" y="360"/>
                  <a:pt x="3576720" y="1002"/>
                </a:cubicBezTo>
                <a:cubicBezTo>
                  <a:pt x="3577361" y="1643"/>
                  <a:pt x="3577721" y="2513"/>
                  <a:pt x="3577721" y="3420"/>
                </a:cubicBezTo>
                <a:lnTo>
                  <a:pt x="3577721" y="1904678"/>
                </a:lnTo>
                <a:cubicBezTo>
                  <a:pt x="3577721" y="1905585"/>
                  <a:pt x="3577361" y="1906454"/>
                  <a:pt x="3576720" y="1907096"/>
                </a:cubicBezTo>
                <a:cubicBezTo>
                  <a:pt x="3576078" y="1907737"/>
                  <a:pt x="3575209" y="1908097"/>
                  <a:pt x="3574302" y="1908097"/>
                </a:cubicBezTo>
                <a:lnTo>
                  <a:pt x="3420" y="1908097"/>
                </a:lnTo>
                <a:cubicBezTo>
                  <a:pt x="2513" y="1908097"/>
                  <a:pt x="1643" y="1907737"/>
                  <a:pt x="1002" y="1907096"/>
                </a:cubicBezTo>
                <a:cubicBezTo>
                  <a:pt x="360" y="1906454"/>
                  <a:pt x="0" y="1905585"/>
                  <a:pt x="0" y="1904678"/>
                </a:cubicBezTo>
                <a:lnTo>
                  <a:pt x="0" y="3420"/>
                </a:lnTo>
                <a:cubicBezTo>
                  <a:pt x="0" y="2513"/>
                  <a:pt x="360" y="1643"/>
                  <a:pt x="1002" y="1002"/>
                </a:cubicBezTo>
                <a:cubicBezTo>
                  <a:pt x="1643" y="360"/>
                  <a:pt x="2513" y="0"/>
                  <a:pt x="3420" y="0"/>
                </a:cubicBezTo>
                <a:close/>
              </a:path>
            </a:pathLst>
          </a:custGeom>
          <a:solidFill>
            <a:srgbClr val="0CC0DF">
              <a:alpha val="60784"/>
            </a:srgbClr>
          </a:solidFill>
        </p:spPr>
        <p:txBody>
          <a:bodyPr/>
          <a:lstStyle/>
          <a:p>
            <a:endParaRPr lang="es-ES" sz="2400" dirty="0"/>
          </a:p>
        </p:txBody>
      </p:sp>
      <p:pic>
        <p:nvPicPr>
          <p:cNvPr id="23" name="Imagen 2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27D12B7-56B7-FECC-600D-AD6C8BD0912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4" b="96739" l="9581" r="89621">
                        <a14:foregroundMark x1="37126" y1="10870" x2="55289" y2="5435"/>
                        <a14:foregroundMark x1="55289" y1="5435" x2="56687" y2="5254"/>
                        <a14:foregroundMark x1="88822" y1="34239" x2="88024" y2="60507"/>
                        <a14:foregroundMark x1="70259" y1="25725" x2="77645" y2="52355"/>
                        <a14:foregroundMark x1="77645" y1="52355" x2="53493" y2="73188"/>
                        <a14:foregroundMark x1="53493" y1="73188" x2="38323" y2="75362"/>
                        <a14:foregroundMark x1="61677" y1="19022" x2="45509" y2="18659"/>
                        <a14:foregroundMark x1="45509" y1="18659" x2="45110" y2="17754"/>
                        <a14:foregroundMark x1="57685" y1="37138" x2="57884" y2="41123"/>
                        <a14:foregroundMark x1="57285" y1="39493" x2="55888" y2="44022"/>
                        <a14:foregroundMark x1="64671" y1="88768" x2="44511" y2="90399"/>
                        <a14:foregroundMark x1="48303" y1="92754" x2="54491" y2="92754"/>
                        <a14:foregroundMark x1="52096" y1="96739" x2="52096" y2="96739"/>
                        <a14:backgroundMark x1="93214" y1="52536" x2="93214" y2="52536"/>
                        <a14:backgroundMark x1="93214" y1="52355" x2="93214" y2="52355"/>
                        <a14:backgroundMark x1="93214" y1="40399" x2="93214" y2="40399"/>
                        <a14:backgroundMark x1="93413" y1="40942" x2="93413" y2="409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1" y="325623"/>
            <a:ext cx="1731409" cy="190097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468956" y="852209"/>
            <a:ext cx="7097158" cy="1408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188"/>
              </a:lnSpc>
              <a:spcBef>
                <a:spcPct val="0"/>
              </a:spcBef>
            </a:pPr>
            <a:r>
              <a:rPr lang="en-US" sz="3600" b="1" spc="387" dirty="0">
                <a:solidFill>
                  <a:srgbClr val="92D05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TRABAJO FINAL DE GRADO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16412" y="508496"/>
            <a:ext cx="3386250" cy="1152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0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FACULTAD DE CIENCIAS </a:t>
            </a:r>
          </a:p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0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ESCUELA DE INFORMÁTICA</a:t>
            </a:r>
            <a:endParaRPr lang="en-GB" sz="2000" dirty="0">
              <a:solidFill>
                <a:srgbClr val="92D05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Imagen 34" descr="Logotipo&#10;&#10;El contenido generado por IA puede ser incorrecto.">
            <a:extLst>
              <a:ext uri="{FF2B5EF4-FFF2-40B4-BE49-F238E27FC236}">
                <a16:creationId xmlns:a16="http://schemas.microsoft.com/office/drawing/2014/main" id="{FF136C2F-07E1-1F2F-E884-DCE8FC4B3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150" b="89977" l="9867" r="89867">
                        <a14:foregroundMark x1="56533" y1="86333" x2="46667" y2="86333"/>
                        <a14:foregroundMark x1="58400" y1="82916" x2="58400" y2="82916"/>
                        <a14:foregroundMark x1="52533" y1="6606" x2="47467" y2="6150"/>
                        <a14:foregroundMark x1="39200" y1="26424" x2="38667" y2="27107"/>
                        <a14:foregroundMark x1="54933" y1="29613" x2="54133" y2="31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1999" y="62374"/>
            <a:ext cx="1804230" cy="2112152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V="1">
            <a:off x="4234368" y="2628900"/>
            <a:ext cx="9819263" cy="0"/>
          </a:xfrm>
          <a:prstGeom prst="line">
            <a:avLst/>
          </a:prstGeom>
          <a:ln w="38100" cap="flat">
            <a:solidFill>
              <a:srgbClr val="FFFF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s-ES" dirty="0"/>
          </a:p>
        </p:txBody>
      </p:sp>
      <p:sp>
        <p:nvSpPr>
          <p:cNvPr id="7" name="AutoShape 7"/>
          <p:cNvSpPr/>
          <p:nvPr/>
        </p:nvSpPr>
        <p:spPr>
          <a:xfrm flipV="1">
            <a:off x="4234368" y="4152900"/>
            <a:ext cx="9982200" cy="0"/>
          </a:xfrm>
          <a:prstGeom prst="line">
            <a:avLst/>
          </a:prstGeom>
          <a:ln w="38100" cap="flat">
            <a:solidFill>
              <a:srgbClr val="FFFF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s-ES" dirty="0"/>
          </a:p>
        </p:txBody>
      </p:sp>
      <p:sp>
        <p:nvSpPr>
          <p:cNvPr id="16" name="TextBox 16"/>
          <p:cNvSpPr txBox="1"/>
          <p:nvPr/>
        </p:nvSpPr>
        <p:spPr>
          <a:xfrm>
            <a:off x="4673701" y="2907467"/>
            <a:ext cx="9372600" cy="94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DO" sz="18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DISEÑO Y DESARROLLO DE UN SISTEMA WEB EN PYTHON PARA LA GESTIÓN DE PAGOS E INGRESOS DE CURSOS Y DIPLOMADOS EN LA UNIDAD DE EDUCACIÓN CONTINUADA DE LA FACULTAD DE CIENCIAS ECONÓMICAS Y SOCIALES (FCES)</a:t>
            </a:r>
            <a:endParaRPr lang="en-GB" sz="18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283300" y="4274545"/>
            <a:ext cx="8153401" cy="2098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1"/>
              </a:lnSpc>
            </a:pPr>
            <a:r>
              <a:rPr lang="es-ES" sz="2400" b="1" spc="-9" dirty="0">
                <a:solidFill>
                  <a:srgbClr val="92D050"/>
                </a:solidFill>
                <a:latin typeface="Arial" panose="020B0604020202020204" pitchFamily="34" charset="0"/>
                <a:ea typeface="Source Sans Pro"/>
                <a:cs typeface="Arial" panose="020B0604020202020204" pitchFamily="34" charset="0"/>
                <a:sym typeface="Source Sans Pro"/>
              </a:rPr>
              <a:t>AUTORES</a:t>
            </a:r>
            <a:endParaRPr lang="es-ES" sz="3600" b="1" spc="-9" dirty="0">
              <a:solidFill>
                <a:srgbClr val="92D050"/>
              </a:solidFill>
              <a:latin typeface="Arial" panose="020B0604020202020204" pitchFamily="34" charset="0"/>
              <a:ea typeface="Source Sans Pro"/>
              <a:cs typeface="Arial" panose="020B0604020202020204" pitchFamily="34" charset="0"/>
              <a:sym typeface="Source Sans Pro"/>
            </a:endParaRPr>
          </a:p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Deivi Alberto, Turbí Lachapel</a:t>
            </a:r>
            <a:endParaRPr lang="en-GB" sz="2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Jose Antonio, Ventura Montas</a:t>
            </a:r>
            <a:endParaRPr lang="en-GB" sz="2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Yonger Adonis, Suero Jean</a:t>
            </a:r>
            <a:endParaRPr lang="en-GB" sz="2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B0E6D11-48AE-E950-E3D9-FDA7744A3CD9}"/>
              </a:ext>
            </a:extLst>
          </p:cNvPr>
          <p:cNvSpPr txBox="1"/>
          <p:nvPr/>
        </p:nvSpPr>
        <p:spPr>
          <a:xfrm>
            <a:off x="6095655" y="8835462"/>
            <a:ext cx="7266160" cy="887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Santo Domingo, República Dominicana, Distrito Nacional</a:t>
            </a:r>
            <a:endParaRPr lang="en-GB" sz="20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febrero del año 2025</a:t>
            </a:r>
            <a:endParaRPr lang="en-GB" sz="20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4DD6954-3000-3F66-C86C-6C2F17303839}"/>
              </a:ext>
            </a:extLst>
          </p:cNvPr>
          <p:cNvSpPr txBox="1"/>
          <p:nvPr/>
        </p:nvSpPr>
        <p:spPr>
          <a:xfrm>
            <a:off x="6268116" y="241203"/>
            <a:ext cx="5322208" cy="629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REPUBLICA DOMINICANA</a:t>
            </a:r>
            <a:endParaRPr lang="en-GB" sz="2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19058" y="657682"/>
            <a:ext cx="2753142" cy="1050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0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UNIVERSIDAD AUTONOMA DE SANTO DOMINGO</a:t>
            </a:r>
            <a:endParaRPr lang="en-GB" sz="2000" dirty="0">
              <a:solidFill>
                <a:srgbClr val="92D05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2FBEBA1-419D-FDCB-7B73-0CDF6D8BCE4A}"/>
              </a:ext>
            </a:extLst>
          </p:cNvPr>
          <p:cNvSpPr txBox="1"/>
          <p:nvPr/>
        </p:nvSpPr>
        <p:spPr>
          <a:xfrm>
            <a:off x="7629630" y="6355448"/>
            <a:ext cx="3543302" cy="1165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Coordinador</a:t>
            </a:r>
            <a:endParaRPr lang="en-GB" sz="2800" b="1" dirty="0">
              <a:solidFill>
                <a:srgbClr val="92D05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Lic. Eddy Brito</a:t>
            </a:r>
            <a:endParaRPr lang="en-GB" sz="28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93BBCC8-8976-ED30-9DC3-593AD1426928}"/>
              </a:ext>
            </a:extLst>
          </p:cNvPr>
          <p:cNvSpPr txBox="1"/>
          <p:nvPr/>
        </p:nvSpPr>
        <p:spPr>
          <a:xfrm>
            <a:off x="7010464" y="7572371"/>
            <a:ext cx="5436542" cy="102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4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Asesor Metodológico</a:t>
            </a:r>
            <a:endParaRPr lang="en-GB" sz="2400" b="1" dirty="0">
              <a:solidFill>
                <a:srgbClr val="92D05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Maestro José Manuel Amado Peralta</a:t>
            </a:r>
            <a:endParaRPr lang="en-GB" sz="24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Botón de acción: ir al final 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01B01BB-DC3D-A688-9068-FE9A32F7E3EA}"/>
              </a:ext>
            </a:extLst>
          </p:cNvPr>
          <p:cNvSpPr/>
          <p:nvPr/>
        </p:nvSpPr>
        <p:spPr>
          <a:xfrm>
            <a:off x="17305492" y="9294163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Botón de acción: ir hacia delante o siguiente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01CC919-C217-BF6A-C961-54DBB16F2B5D}"/>
              </a:ext>
            </a:extLst>
          </p:cNvPr>
          <p:cNvSpPr/>
          <p:nvPr/>
        </p:nvSpPr>
        <p:spPr>
          <a:xfrm>
            <a:off x="16672159" y="9295473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A8408-6C31-9F39-41E9-7A2D33D56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0D8D36-6E15-53B5-677C-6A176B0F7D95}"/>
              </a:ext>
            </a:extLst>
          </p:cNvPr>
          <p:cNvSpPr/>
          <p:nvPr/>
        </p:nvSpPr>
        <p:spPr>
          <a:xfrm>
            <a:off x="166828" y="528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>
              <a:solidFill>
                <a:schemeClr val="bg1"/>
              </a:solidFill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32DC5D1-CE6E-1F6E-792D-4E96B1FEE230}"/>
              </a:ext>
            </a:extLst>
          </p:cNvPr>
          <p:cNvSpPr/>
          <p:nvPr/>
        </p:nvSpPr>
        <p:spPr>
          <a:xfrm>
            <a:off x="-209543" y="-110283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D9A3B11-2748-6B41-DFA2-35683B28B39B}"/>
              </a:ext>
            </a:extLst>
          </p:cNvPr>
          <p:cNvSpPr/>
          <p:nvPr/>
        </p:nvSpPr>
        <p:spPr>
          <a:xfrm>
            <a:off x="15041975" y="8717718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29115003-5A3C-8DD3-D0D3-E05FFC196B8F}"/>
              </a:ext>
            </a:extLst>
          </p:cNvPr>
          <p:cNvSpPr/>
          <p:nvPr/>
        </p:nvSpPr>
        <p:spPr>
          <a:xfrm>
            <a:off x="6012207" y="9024549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F863ACA-F019-5BF5-4F9F-E88B8D93A522}"/>
              </a:ext>
            </a:extLst>
          </p:cNvPr>
          <p:cNvSpPr/>
          <p:nvPr/>
        </p:nvSpPr>
        <p:spPr>
          <a:xfrm>
            <a:off x="-773078" y="4135278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6"/>
                </a:lnTo>
                <a:lnTo>
                  <a:pt x="0" y="228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C57B988-3B8B-CFE6-1578-DA36ACE1569E}"/>
              </a:ext>
            </a:extLst>
          </p:cNvPr>
          <p:cNvSpPr/>
          <p:nvPr/>
        </p:nvSpPr>
        <p:spPr>
          <a:xfrm>
            <a:off x="17158447" y="821566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0" y="0"/>
                </a:lnTo>
                <a:lnTo>
                  <a:pt x="1595650" y="1595651"/>
                </a:lnTo>
                <a:lnTo>
                  <a:pt x="0" y="159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BA08591C-4C9D-9648-FCCB-2E65B3A503A8}"/>
              </a:ext>
            </a:extLst>
          </p:cNvPr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C88A3E27-921F-41F1-A2C4-5313DAB61609}"/>
              </a:ext>
            </a:extLst>
          </p:cNvPr>
          <p:cNvSpPr txBox="1"/>
          <p:nvPr/>
        </p:nvSpPr>
        <p:spPr>
          <a:xfrm>
            <a:off x="9372600" y="5982606"/>
            <a:ext cx="5037373" cy="6993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11"/>
              </a:lnSpc>
            </a:pPr>
            <a:endParaRPr b="1">
              <a:solidFill>
                <a:schemeClr val="bg1"/>
              </a:solidFill>
            </a:endParaRPr>
          </a:p>
        </p:txBody>
      </p:sp>
      <p:sp>
        <p:nvSpPr>
          <p:cNvPr id="62" name="TextBox 11">
            <a:extLst>
              <a:ext uri="{FF2B5EF4-FFF2-40B4-BE49-F238E27FC236}">
                <a16:creationId xmlns:a16="http://schemas.microsoft.com/office/drawing/2014/main" id="{AAB88DA2-78E1-DE08-2D93-05BED6B1F88E}"/>
              </a:ext>
            </a:extLst>
          </p:cNvPr>
          <p:cNvSpPr txBox="1"/>
          <p:nvPr/>
        </p:nvSpPr>
        <p:spPr>
          <a:xfrm>
            <a:off x="-2545547" y="-4463754"/>
            <a:ext cx="15877550" cy="85652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11"/>
              </a:lnSpc>
            </a:pPr>
            <a:endParaRPr sz="2400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C4F7689A-9376-EAA4-7843-D629AE66B5D4}"/>
              </a:ext>
            </a:extLst>
          </p:cNvPr>
          <p:cNvGrpSpPr/>
          <p:nvPr/>
        </p:nvGrpSpPr>
        <p:grpSpPr>
          <a:xfrm>
            <a:off x="919741" y="796319"/>
            <a:ext cx="17834356" cy="9528677"/>
            <a:chOff x="-440931" y="-57150"/>
            <a:chExt cx="4018652" cy="1965247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630441F-0AA4-9BC1-BAED-D59A410DF089}"/>
                </a:ext>
              </a:extLst>
            </p:cNvPr>
            <p:cNvSpPr/>
            <p:nvPr/>
          </p:nvSpPr>
          <p:spPr>
            <a:xfrm>
              <a:off x="-440931" y="-27250"/>
              <a:ext cx="3715737" cy="1908097"/>
            </a:xfrm>
            <a:custGeom>
              <a:avLst/>
              <a:gdLst/>
              <a:ahLst/>
              <a:cxnLst/>
              <a:rect l="l" t="t" r="r" b="b"/>
              <a:pathLst>
                <a:path w="3577721" h="1908097">
                  <a:moveTo>
                    <a:pt x="3420" y="0"/>
                  </a:moveTo>
                  <a:lnTo>
                    <a:pt x="3574302" y="0"/>
                  </a:lnTo>
                  <a:cubicBezTo>
                    <a:pt x="3575209" y="0"/>
                    <a:pt x="3576078" y="360"/>
                    <a:pt x="3576720" y="1002"/>
                  </a:cubicBezTo>
                  <a:cubicBezTo>
                    <a:pt x="3577361" y="1643"/>
                    <a:pt x="3577721" y="2513"/>
                    <a:pt x="3577721" y="3420"/>
                  </a:cubicBezTo>
                  <a:lnTo>
                    <a:pt x="3577721" y="1904678"/>
                  </a:lnTo>
                  <a:cubicBezTo>
                    <a:pt x="3577721" y="1905585"/>
                    <a:pt x="3577361" y="1906454"/>
                    <a:pt x="3576720" y="1907096"/>
                  </a:cubicBezTo>
                  <a:cubicBezTo>
                    <a:pt x="3576078" y="1907737"/>
                    <a:pt x="3575209" y="1908097"/>
                    <a:pt x="3574302" y="1908097"/>
                  </a:cubicBezTo>
                  <a:lnTo>
                    <a:pt x="3420" y="1908097"/>
                  </a:lnTo>
                  <a:cubicBezTo>
                    <a:pt x="2513" y="1908097"/>
                    <a:pt x="1643" y="1907737"/>
                    <a:pt x="1002" y="1907096"/>
                  </a:cubicBezTo>
                  <a:cubicBezTo>
                    <a:pt x="360" y="1906454"/>
                    <a:pt x="0" y="1905585"/>
                    <a:pt x="0" y="1904678"/>
                  </a:cubicBezTo>
                  <a:lnTo>
                    <a:pt x="0" y="3420"/>
                  </a:lnTo>
                  <a:cubicBezTo>
                    <a:pt x="0" y="2513"/>
                    <a:pt x="360" y="1643"/>
                    <a:pt x="1002" y="1002"/>
                  </a:cubicBezTo>
                  <a:cubicBezTo>
                    <a:pt x="1643" y="360"/>
                    <a:pt x="2513" y="0"/>
                    <a:pt x="3420" y="0"/>
                  </a:cubicBezTo>
                  <a:close/>
                </a:path>
              </a:pathLst>
            </a:custGeom>
            <a:solidFill>
              <a:srgbClr val="0CC0DF">
                <a:alpha val="60784"/>
              </a:srgbClr>
            </a:solidFill>
          </p:spPr>
          <p:txBody>
            <a:bodyPr/>
            <a:lstStyle/>
            <a:p>
              <a:endParaRPr lang="es-ES" sz="2400" dirty="0"/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1166DBE7-B98F-58B8-5679-D8E61341E17A}"/>
                </a:ext>
              </a:extLst>
            </p:cNvPr>
            <p:cNvSpPr txBox="1"/>
            <p:nvPr/>
          </p:nvSpPr>
          <p:spPr>
            <a:xfrm>
              <a:off x="0" y="-57150"/>
              <a:ext cx="3577721" cy="1965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 sz="2400"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8C07F96-5A6B-7058-B70F-93176C085358}"/>
              </a:ext>
            </a:extLst>
          </p:cNvPr>
          <p:cNvSpPr txBox="1"/>
          <p:nvPr/>
        </p:nvSpPr>
        <p:spPr>
          <a:xfrm>
            <a:off x="4211683" y="129450"/>
            <a:ext cx="10198290" cy="100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80"/>
              </a:lnSpc>
            </a:pPr>
            <a:r>
              <a:rPr lang="es-ES" sz="5400" b="1" dirty="0">
                <a:solidFill>
                  <a:srgbClr val="92D0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FLUJO</a:t>
            </a:r>
            <a:r>
              <a:rPr lang="en-US" sz="5400" b="1" dirty="0">
                <a:solidFill>
                  <a:srgbClr val="92D0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DE </a:t>
            </a:r>
            <a:r>
              <a:rPr lang="es-ES" sz="5400" b="1" dirty="0">
                <a:solidFill>
                  <a:srgbClr val="92D0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TRABAJO</a:t>
            </a:r>
          </a:p>
        </p:txBody>
      </p:sp>
      <p:sp>
        <p:nvSpPr>
          <p:cNvPr id="10" name="Botón de acción: ir al final 9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0DE27258-AA32-1554-EA97-6935130A3071}"/>
              </a:ext>
            </a:extLst>
          </p:cNvPr>
          <p:cNvSpPr/>
          <p:nvPr/>
        </p:nvSpPr>
        <p:spPr>
          <a:xfrm>
            <a:off x="16818458" y="9568319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Botón de acción: ir hacia delante o siguiente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4EB6085-BD5A-7198-0D61-0CBA2A07CF26}"/>
              </a:ext>
            </a:extLst>
          </p:cNvPr>
          <p:cNvSpPr/>
          <p:nvPr/>
        </p:nvSpPr>
        <p:spPr>
          <a:xfrm>
            <a:off x="16185125" y="9569629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Botón de acción: ir a inicio 1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2F38F2F-2204-8A9B-2F4D-5EDFD154B9F8}"/>
              </a:ext>
            </a:extLst>
          </p:cNvPr>
          <p:cNvSpPr/>
          <p:nvPr/>
        </p:nvSpPr>
        <p:spPr>
          <a:xfrm>
            <a:off x="15569438" y="9575530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Botón de acción: ir hacia atrás o anterior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E1DFD7E6-2483-D23A-4DA1-6DB259227D4D}"/>
              </a:ext>
            </a:extLst>
          </p:cNvPr>
          <p:cNvSpPr/>
          <p:nvPr/>
        </p:nvSpPr>
        <p:spPr>
          <a:xfrm>
            <a:off x="14962362" y="9582742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0D23710-7D74-E0BE-3C54-9204F6D33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123" y="669389"/>
            <a:ext cx="5921143" cy="9365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850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5AD5C-0368-970C-34BC-087C0C0B8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073692-38C5-DE9D-1DBB-4C87DC92D3E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0CCECAD-B2BD-E6B0-960E-FFB9674D1403}"/>
              </a:ext>
            </a:extLst>
          </p:cNvPr>
          <p:cNvSpPr/>
          <p:nvPr/>
        </p:nvSpPr>
        <p:spPr>
          <a:xfrm>
            <a:off x="589285" y="57170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193E484-A569-CEAF-7555-E0B6B82A2784}"/>
              </a:ext>
            </a:extLst>
          </p:cNvPr>
          <p:cNvSpPr/>
          <p:nvPr/>
        </p:nvSpPr>
        <p:spPr>
          <a:xfrm>
            <a:off x="15330445" y="7489205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D096D95-421E-CE82-58BE-3D87CD2704D1}"/>
              </a:ext>
            </a:extLst>
          </p:cNvPr>
          <p:cNvSpPr/>
          <p:nvPr/>
        </p:nvSpPr>
        <p:spPr>
          <a:xfrm>
            <a:off x="2646685" y="7722672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43527075-C4B7-0AC7-F916-733E1A749F8D}"/>
              </a:ext>
            </a:extLst>
          </p:cNvPr>
          <p:cNvSpPr/>
          <p:nvPr/>
        </p:nvSpPr>
        <p:spPr>
          <a:xfrm>
            <a:off x="13043229" y="130000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38E8C985-8530-744B-534D-6BA29F16B832}"/>
              </a:ext>
            </a:extLst>
          </p:cNvPr>
          <p:cNvSpPr/>
          <p:nvPr/>
        </p:nvSpPr>
        <p:spPr>
          <a:xfrm>
            <a:off x="17158447" y="821566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0" y="0"/>
                </a:lnTo>
                <a:lnTo>
                  <a:pt x="1595650" y="1595651"/>
                </a:lnTo>
                <a:lnTo>
                  <a:pt x="0" y="159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574CC1DE-96B0-7B14-2005-CE060FE4CEF8}"/>
              </a:ext>
            </a:extLst>
          </p:cNvPr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7C12D94-5BC0-AC8D-E3E0-3664A0778260}"/>
              </a:ext>
            </a:extLst>
          </p:cNvPr>
          <p:cNvSpPr txBox="1"/>
          <p:nvPr/>
        </p:nvSpPr>
        <p:spPr>
          <a:xfrm>
            <a:off x="5303087" y="6574385"/>
            <a:ext cx="7029185" cy="337998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11"/>
              </a:lnSpc>
            </a:pPr>
            <a:endParaRPr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1D37044-E230-72BD-E2FB-A0177D70E6BB}"/>
              </a:ext>
            </a:extLst>
          </p:cNvPr>
          <p:cNvSpPr/>
          <p:nvPr/>
        </p:nvSpPr>
        <p:spPr>
          <a:xfrm>
            <a:off x="419100" y="479554"/>
            <a:ext cx="17449799" cy="9251580"/>
          </a:xfrm>
          <a:custGeom>
            <a:avLst/>
            <a:gdLst/>
            <a:ahLst/>
            <a:cxnLst/>
            <a:rect l="l" t="t" r="r" b="b"/>
            <a:pathLst>
              <a:path w="3577721" h="1908097">
                <a:moveTo>
                  <a:pt x="3420" y="0"/>
                </a:moveTo>
                <a:lnTo>
                  <a:pt x="3574302" y="0"/>
                </a:lnTo>
                <a:cubicBezTo>
                  <a:pt x="3575209" y="0"/>
                  <a:pt x="3576078" y="360"/>
                  <a:pt x="3576720" y="1002"/>
                </a:cubicBezTo>
                <a:cubicBezTo>
                  <a:pt x="3577361" y="1643"/>
                  <a:pt x="3577721" y="2513"/>
                  <a:pt x="3577721" y="3420"/>
                </a:cubicBezTo>
                <a:lnTo>
                  <a:pt x="3577721" y="1904678"/>
                </a:lnTo>
                <a:cubicBezTo>
                  <a:pt x="3577721" y="1905585"/>
                  <a:pt x="3577361" y="1906454"/>
                  <a:pt x="3576720" y="1907096"/>
                </a:cubicBezTo>
                <a:cubicBezTo>
                  <a:pt x="3576078" y="1907737"/>
                  <a:pt x="3575209" y="1908097"/>
                  <a:pt x="3574302" y="1908097"/>
                </a:cubicBezTo>
                <a:lnTo>
                  <a:pt x="3420" y="1908097"/>
                </a:lnTo>
                <a:cubicBezTo>
                  <a:pt x="2513" y="1908097"/>
                  <a:pt x="1643" y="1907737"/>
                  <a:pt x="1002" y="1907096"/>
                </a:cubicBezTo>
                <a:cubicBezTo>
                  <a:pt x="360" y="1906454"/>
                  <a:pt x="0" y="1905585"/>
                  <a:pt x="0" y="1904678"/>
                </a:cubicBezTo>
                <a:lnTo>
                  <a:pt x="0" y="3420"/>
                </a:lnTo>
                <a:cubicBezTo>
                  <a:pt x="0" y="2513"/>
                  <a:pt x="360" y="1643"/>
                  <a:pt x="1002" y="1002"/>
                </a:cubicBezTo>
                <a:cubicBezTo>
                  <a:pt x="1643" y="360"/>
                  <a:pt x="2513" y="0"/>
                  <a:pt x="3420" y="0"/>
                </a:cubicBezTo>
                <a:close/>
              </a:path>
            </a:pathLst>
          </a:custGeom>
          <a:solidFill>
            <a:srgbClr val="0CC0DF">
              <a:alpha val="60784"/>
            </a:srgbClr>
          </a:solidFill>
        </p:spPr>
        <p:txBody>
          <a:bodyPr/>
          <a:lstStyle/>
          <a:p>
            <a:endParaRPr lang="es-ES" sz="2400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66B236E-5803-A7AD-7A87-A904CD38FF6A}"/>
              </a:ext>
            </a:extLst>
          </p:cNvPr>
          <p:cNvSpPr txBox="1"/>
          <p:nvPr/>
        </p:nvSpPr>
        <p:spPr>
          <a:xfrm>
            <a:off x="998994" y="1931971"/>
            <a:ext cx="4845456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Este sistema representa una </a:t>
            </a:r>
            <a:r>
              <a:rPr lang="es-ES" sz="2400" b="1" dirty="0">
                <a:solidFill>
                  <a:schemeClr val="bg1"/>
                </a:solidFill>
              </a:rPr>
              <a:t>modernización clave</a:t>
            </a:r>
            <a:r>
              <a:rPr lang="es-ES" sz="2400" dirty="0">
                <a:solidFill>
                  <a:schemeClr val="bg1"/>
                </a:solidFill>
              </a:rPr>
              <a:t> para la administración de cursos y diplomados, garantizando una gestión más eficiente, segura y accesible desde cualquier computadora con conexión a internet.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51D9C261-B578-ADAE-8FA1-F103667E51AE}"/>
              </a:ext>
            </a:extLst>
          </p:cNvPr>
          <p:cNvSpPr txBox="1"/>
          <p:nvPr/>
        </p:nvSpPr>
        <p:spPr>
          <a:xfrm>
            <a:off x="12217062" y="1481457"/>
            <a:ext cx="5071944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ES" sz="2400" dirty="0">
                <a:solidFill>
                  <a:schemeClr val="bg2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La implementación de este sistema web permitirá a la Unidad de Educación Continuada optimizar la gestión financiera, reduciendo errores y mejorando la eficiencia operativa. Además, facilitará el acceso a la información en tiempo real, garantizando transparencia y trazabilidad en los procesos administrativos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CD5AC98E-BD4A-3709-BDD2-FA2EE656DA20}"/>
              </a:ext>
            </a:extLst>
          </p:cNvPr>
          <p:cNvSpPr txBox="1"/>
          <p:nvPr/>
        </p:nvSpPr>
        <p:spPr>
          <a:xfrm>
            <a:off x="5692951" y="6744212"/>
            <a:ext cx="637318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ES" sz="2400" dirty="0">
                <a:solidFill>
                  <a:schemeClr val="bg2"/>
                </a:solidFill>
              </a:rPr>
              <a:t>Con la digitalización de los procesos de pago e ingresos, la institución podrá modernizar su administración y ofrecer una mejor experiencia tanto para el personal como para los estudiantes. La automatización y seguridad del sistema fortalecerán la confianza en la gestión financiera de la unidad.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B17F6F-DA73-705B-4100-BA9EF7E715FA}"/>
              </a:ext>
            </a:extLst>
          </p:cNvPr>
          <p:cNvSpPr txBox="1"/>
          <p:nvPr/>
        </p:nvSpPr>
        <p:spPr>
          <a:xfrm>
            <a:off x="5832893" y="2786829"/>
            <a:ext cx="6026936" cy="90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5400" b="1" dirty="0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CONCLUSIONES</a:t>
            </a:r>
          </a:p>
        </p:txBody>
      </p:sp>
      <p:sp>
        <p:nvSpPr>
          <p:cNvPr id="4" name="Botón de acción: ir al final 3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8A45C830-E179-395A-F58F-386ECF0D692A}"/>
              </a:ext>
            </a:extLst>
          </p:cNvPr>
          <p:cNvSpPr/>
          <p:nvPr/>
        </p:nvSpPr>
        <p:spPr>
          <a:xfrm>
            <a:off x="17231476" y="9117179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Botón de acción: ir hacia delante o siguiente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6ABDEA9-86B5-439D-5AA7-AB15737CFD9A}"/>
              </a:ext>
            </a:extLst>
          </p:cNvPr>
          <p:cNvSpPr/>
          <p:nvPr/>
        </p:nvSpPr>
        <p:spPr>
          <a:xfrm>
            <a:off x="16598143" y="9118489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Botón de acción: ir a inicio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A1F63BE-A243-517A-3B9E-AC92595CB215}"/>
              </a:ext>
            </a:extLst>
          </p:cNvPr>
          <p:cNvSpPr/>
          <p:nvPr/>
        </p:nvSpPr>
        <p:spPr>
          <a:xfrm>
            <a:off x="15982456" y="9124390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Botón de acción: ir hacia atrás o anterior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AD76203-83C8-781C-9093-A90AF7BEE2F1}"/>
              </a:ext>
            </a:extLst>
          </p:cNvPr>
          <p:cNvSpPr/>
          <p:nvPr/>
        </p:nvSpPr>
        <p:spPr>
          <a:xfrm>
            <a:off x="15375380" y="9131602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50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8700" y="93936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397963" y="7123103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4422407" y="8001968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2905923" y="569950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7" y="0"/>
                </a:lnTo>
                <a:lnTo>
                  <a:pt x="2287217" y="2287216"/>
                </a:lnTo>
                <a:lnTo>
                  <a:pt x="0" y="228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7957756" y="-797825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1" y="0"/>
                </a:lnTo>
                <a:lnTo>
                  <a:pt x="1595651" y="1595650"/>
                </a:lnTo>
                <a:lnTo>
                  <a:pt x="0" y="159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1028700" y="267733"/>
            <a:ext cx="15877550" cy="9572862"/>
            <a:chOff x="0" y="-57150"/>
            <a:chExt cx="3577721" cy="1974360"/>
          </a:xfrm>
        </p:grpSpPr>
        <p:sp>
          <p:nvSpPr>
            <p:cNvPr id="10" name="Freeform 10"/>
            <p:cNvSpPr/>
            <p:nvPr/>
          </p:nvSpPr>
          <p:spPr>
            <a:xfrm>
              <a:off x="0" y="9113"/>
              <a:ext cx="3577721" cy="1908097"/>
            </a:xfrm>
            <a:custGeom>
              <a:avLst/>
              <a:gdLst/>
              <a:ahLst/>
              <a:cxnLst/>
              <a:rect l="l" t="t" r="r" b="b"/>
              <a:pathLst>
                <a:path w="3577721" h="1908097">
                  <a:moveTo>
                    <a:pt x="3420" y="0"/>
                  </a:moveTo>
                  <a:lnTo>
                    <a:pt x="3574302" y="0"/>
                  </a:lnTo>
                  <a:cubicBezTo>
                    <a:pt x="3575209" y="0"/>
                    <a:pt x="3576078" y="360"/>
                    <a:pt x="3576720" y="1002"/>
                  </a:cubicBezTo>
                  <a:cubicBezTo>
                    <a:pt x="3577361" y="1643"/>
                    <a:pt x="3577721" y="2513"/>
                    <a:pt x="3577721" y="3420"/>
                  </a:cubicBezTo>
                  <a:lnTo>
                    <a:pt x="3577721" y="1904678"/>
                  </a:lnTo>
                  <a:cubicBezTo>
                    <a:pt x="3577721" y="1905585"/>
                    <a:pt x="3577361" y="1906454"/>
                    <a:pt x="3576720" y="1907096"/>
                  </a:cubicBezTo>
                  <a:cubicBezTo>
                    <a:pt x="3576078" y="1907737"/>
                    <a:pt x="3575209" y="1908097"/>
                    <a:pt x="3574302" y="1908097"/>
                  </a:cubicBezTo>
                  <a:lnTo>
                    <a:pt x="3420" y="1908097"/>
                  </a:lnTo>
                  <a:cubicBezTo>
                    <a:pt x="2513" y="1908097"/>
                    <a:pt x="1643" y="1907737"/>
                    <a:pt x="1002" y="1907096"/>
                  </a:cubicBezTo>
                  <a:cubicBezTo>
                    <a:pt x="360" y="1906454"/>
                    <a:pt x="0" y="1905585"/>
                    <a:pt x="0" y="1904678"/>
                  </a:cubicBezTo>
                  <a:lnTo>
                    <a:pt x="0" y="3420"/>
                  </a:lnTo>
                  <a:cubicBezTo>
                    <a:pt x="0" y="2513"/>
                    <a:pt x="360" y="1643"/>
                    <a:pt x="1002" y="1002"/>
                  </a:cubicBezTo>
                  <a:cubicBezTo>
                    <a:pt x="1643" y="360"/>
                    <a:pt x="2513" y="0"/>
                    <a:pt x="3420" y="0"/>
                  </a:cubicBezTo>
                  <a:close/>
                </a:path>
              </a:pathLst>
            </a:custGeom>
            <a:solidFill>
              <a:srgbClr val="0CC0DF">
                <a:alpha val="60784"/>
              </a:srgbClr>
            </a:solidFill>
          </p:spPr>
          <p:txBody>
            <a:bodyPr/>
            <a:lstStyle/>
            <a:p>
              <a:endParaRPr lang="es-ES" sz="2400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577721" cy="1965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 sz="24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476330" y="3982413"/>
            <a:ext cx="9096763" cy="4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4000" dirty="0">
                <a:solidFill>
                  <a:srgbClr val="FFC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ARTHUR SCHOPENHAUER</a:t>
            </a: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D960F6BE-7E60-BBBD-03D8-25B67C2F3112}"/>
              </a:ext>
            </a:extLst>
          </p:cNvPr>
          <p:cNvSpPr txBox="1"/>
          <p:nvPr/>
        </p:nvSpPr>
        <p:spPr>
          <a:xfrm>
            <a:off x="3698813" y="2059361"/>
            <a:ext cx="1070638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4000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EL INTELECTO ES INVISIBLE PARA EL HOMBRE QUE NO TIENE NINGUNO.</a:t>
            </a:r>
            <a:endParaRPr lang="en-US" sz="4000" dirty="0"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1C765D55-9238-50BC-F7C5-0014AA45C33F}"/>
              </a:ext>
            </a:extLst>
          </p:cNvPr>
          <p:cNvSpPr txBox="1"/>
          <p:nvPr/>
        </p:nvSpPr>
        <p:spPr>
          <a:xfrm>
            <a:off x="3869330" y="4936540"/>
            <a:ext cx="1055682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EL CAMINO HACIA EL ÉXITO SIEMPRE ESTÁ EN CONSTRUCCIÓN.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5F8AA05D-F7CC-A61B-BA6A-FE497306DF8E}"/>
              </a:ext>
            </a:extLst>
          </p:cNvPr>
          <p:cNvSpPr txBox="1"/>
          <p:nvPr/>
        </p:nvSpPr>
        <p:spPr>
          <a:xfrm>
            <a:off x="6721799" y="6920451"/>
            <a:ext cx="4067563" cy="405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77"/>
              </a:lnSpc>
            </a:pPr>
            <a:r>
              <a:rPr lang="en-US" sz="4000" dirty="0">
                <a:solidFill>
                  <a:srgbClr val="FFC0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LILY TOMLIN</a:t>
            </a:r>
          </a:p>
        </p:txBody>
      </p:sp>
      <p:sp>
        <p:nvSpPr>
          <p:cNvPr id="18" name="Botón de acción: ir a inicio 1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4B17A00-2FF3-FF9C-F4D3-7425FD7D77FE}"/>
              </a:ext>
            </a:extLst>
          </p:cNvPr>
          <p:cNvSpPr/>
          <p:nvPr/>
        </p:nvSpPr>
        <p:spPr>
          <a:xfrm>
            <a:off x="16315132" y="9210347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Botón de acción: ir hacia atrás o anterior 1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F6EE9EB-9862-4BEC-FEF5-2F9DE0484015}"/>
              </a:ext>
            </a:extLst>
          </p:cNvPr>
          <p:cNvSpPr/>
          <p:nvPr/>
        </p:nvSpPr>
        <p:spPr>
          <a:xfrm>
            <a:off x="15708056" y="9217559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0BD9A126-C202-A6FA-8AD6-AD0B8D5206AA}"/>
              </a:ext>
            </a:extLst>
          </p:cNvPr>
          <p:cNvGrpSpPr/>
          <p:nvPr/>
        </p:nvGrpSpPr>
        <p:grpSpPr>
          <a:xfrm>
            <a:off x="0" y="-797825"/>
            <a:ext cx="18288000" cy="11837630"/>
            <a:chOff x="0" y="-797825"/>
            <a:chExt cx="18288000" cy="11837630"/>
          </a:xfrm>
        </p:grpSpPr>
        <p:sp>
          <p:nvSpPr>
            <p:cNvPr id="45" name="Freeform 2">
              <a:extLst>
                <a:ext uri="{FF2B5EF4-FFF2-40B4-BE49-F238E27FC236}">
                  <a16:creationId xmlns:a16="http://schemas.microsoft.com/office/drawing/2014/main" id="{1C655740-F0C9-9189-2E14-BE928ED73D15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9F8CE1C6-722F-5E84-C3D1-ABD8E369F595}"/>
                </a:ext>
              </a:extLst>
            </p:cNvPr>
            <p:cNvSpPr/>
            <p:nvPr/>
          </p:nvSpPr>
          <p:spPr>
            <a:xfrm>
              <a:off x="1028700" y="939364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4114800" h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76C8DA8B-9D78-33FD-8464-93B343BF389B}"/>
                </a:ext>
              </a:extLst>
            </p:cNvPr>
            <p:cNvSpPr/>
            <p:nvPr/>
          </p:nvSpPr>
          <p:spPr>
            <a:xfrm>
              <a:off x="14397963" y="7123103"/>
              <a:ext cx="2321051" cy="2321051"/>
            </a:xfrm>
            <a:custGeom>
              <a:avLst/>
              <a:gdLst/>
              <a:ahLst/>
              <a:cxnLst/>
              <a:rect l="l" t="t" r="r" b="b"/>
              <a:pathLst>
                <a:path w="2321051" h="2321051">
                  <a:moveTo>
                    <a:pt x="0" y="0"/>
                  </a:moveTo>
                  <a:lnTo>
                    <a:pt x="2321051" y="0"/>
                  </a:lnTo>
                  <a:lnTo>
                    <a:pt x="2321051" y="2321051"/>
                  </a:lnTo>
                  <a:lnTo>
                    <a:pt x="0" y="2321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7253F66A-556E-38F9-D1B6-9343F9A0D3FF}"/>
                </a:ext>
              </a:extLst>
            </p:cNvPr>
            <p:cNvSpPr/>
            <p:nvPr/>
          </p:nvSpPr>
          <p:spPr>
            <a:xfrm>
              <a:off x="4370258" y="7123103"/>
              <a:ext cx="1442186" cy="1442186"/>
            </a:xfrm>
            <a:custGeom>
              <a:avLst/>
              <a:gdLst/>
              <a:ahLst/>
              <a:cxnLst/>
              <a:rect l="l" t="t" r="r" b="b"/>
              <a:pathLst>
                <a:path w="1442186" h="1442186">
                  <a:moveTo>
                    <a:pt x="0" y="0"/>
                  </a:moveTo>
                  <a:lnTo>
                    <a:pt x="1442186" y="0"/>
                  </a:lnTo>
                  <a:lnTo>
                    <a:pt x="1442186" y="1442186"/>
                  </a:lnTo>
                  <a:lnTo>
                    <a:pt x="0" y="1442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AFBFB5A9-8BAA-BF8C-7069-32E2E2143802}"/>
                </a:ext>
              </a:extLst>
            </p:cNvPr>
            <p:cNvSpPr/>
            <p:nvPr/>
          </p:nvSpPr>
          <p:spPr>
            <a:xfrm>
              <a:off x="12856348" y="1360054"/>
              <a:ext cx="2287216" cy="2287216"/>
            </a:xfrm>
            <a:custGeom>
              <a:avLst/>
              <a:gdLst/>
              <a:ahLst/>
              <a:cxnLst/>
              <a:rect l="l" t="t" r="r" b="b"/>
              <a:pathLst>
                <a:path w="2287216" h="2287216">
                  <a:moveTo>
                    <a:pt x="0" y="0"/>
                  </a:moveTo>
                  <a:lnTo>
                    <a:pt x="2287216" y="0"/>
                  </a:lnTo>
                  <a:lnTo>
                    <a:pt x="2287216" y="2287217"/>
                  </a:lnTo>
                  <a:lnTo>
                    <a:pt x="0" y="2287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B0C5CBFF-59D0-CFBE-3EB0-E60EC34A63DC}"/>
                </a:ext>
              </a:extLst>
            </p:cNvPr>
            <p:cNvSpPr/>
            <p:nvPr/>
          </p:nvSpPr>
          <p:spPr>
            <a:xfrm>
              <a:off x="7957756" y="-797825"/>
              <a:ext cx="1595650" cy="1595650"/>
            </a:xfrm>
            <a:custGeom>
              <a:avLst/>
              <a:gdLst/>
              <a:ahLst/>
              <a:cxnLst/>
              <a:rect l="l" t="t" r="r" b="b"/>
              <a:pathLst>
                <a:path w="1595650" h="1595650">
                  <a:moveTo>
                    <a:pt x="0" y="0"/>
                  </a:moveTo>
                  <a:lnTo>
                    <a:pt x="1595651" y="0"/>
                  </a:lnTo>
                  <a:lnTo>
                    <a:pt x="1595651" y="1595650"/>
                  </a:lnTo>
                  <a:lnTo>
                    <a:pt x="0" y="1595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6A47E730-0807-2791-179D-7E27B2EA33DD}"/>
                </a:ext>
              </a:extLst>
            </p:cNvPr>
            <p:cNvSpPr/>
            <p:nvPr/>
          </p:nvSpPr>
          <p:spPr>
            <a:xfrm>
              <a:off x="878206" y="9725103"/>
              <a:ext cx="1314702" cy="1314702"/>
            </a:xfrm>
            <a:custGeom>
              <a:avLst/>
              <a:gdLst/>
              <a:ahLst/>
              <a:cxnLst/>
              <a:rect l="l" t="t" r="r" b="b"/>
              <a:pathLst>
                <a:path w="1314702" h="1314702">
                  <a:moveTo>
                    <a:pt x="0" y="0"/>
                  </a:moveTo>
                  <a:lnTo>
                    <a:pt x="1314702" y="0"/>
                  </a:lnTo>
                  <a:lnTo>
                    <a:pt x="1314702" y="1314702"/>
                  </a:lnTo>
                  <a:lnTo>
                    <a:pt x="0" y="1314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4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Freeform 10">
            <a:extLst>
              <a:ext uri="{FF2B5EF4-FFF2-40B4-BE49-F238E27FC236}">
                <a16:creationId xmlns:a16="http://schemas.microsoft.com/office/drawing/2014/main" id="{74238D49-B683-D25A-010C-A6136A1262BF}"/>
              </a:ext>
            </a:extLst>
          </p:cNvPr>
          <p:cNvSpPr/>
          <p:nvPr/>
        </p:nvSpPr>
        <p:spPr>
          <a:xfrm>
            <a:off x="647700" y="205802"/>
            <a:ext cx="16992600" cy="9696723"/>
          </a:xfrm>
          <a:custGeom>
            <a:avLst/>
            <a:gdLst/>
            <a:ahLst/>
            <a:cxnLst/>
            <a:rect l="l" t="t" r="r" b="b"/>
            <a:pathLst>
              <a:path w="3577721" h="1908097">
                <a:moveTo>
                  <a:pt x="3420" y="0"/>
                </a:moveTo>
                <a:lnTo>
                  <a:pt x="3574302" y="0"/>
                </a:lnTo>
                <a:cubicBezTo>
                  <a:pt x="3575209" y="0"/>
                  <a:pt x="3576078" y="360"/>
                  <a:pt x="3576720" y="1002"/>
                </a:cubicBezTo>
                <a:cubicBezTo>
                  <a:pt x="3577361" y="1643"/>
                  <a:pt x="3577721" y="2513"/>
                  <a:pt x="3577721" y="3420"/>
                </a:cubicBezTo>
                <a:lnTo>
                  <a:pt x="3577721" y="1904678"/>
                </a:lnTo>
                <a:cubicBezTo>
                  <a:pt x="3577721" y="1905585"/>
                  <a:pt x="3577361" y="1906454"/>
                  <a:pt x="3576720" y="1907096"/>
                </a:cubicBezTo>
                <a:cubicBezTo>
                  <a:pt x="3576078" y="1907737"/>
                  <a:pt x="3575209" y="1908097"/>
                  <a:pt x="3574302" y="1908097"/>
                </a:cubicBezTo>
                <a:lnTo>
                  <a:pt x="3420" y="1908097"/>
                </a:lnTo>
                <a:cubicBezTo>
                  <a:pt x="2513" y="1908097"/>
                  <a:pt x="1643" y="1907737"/>
                  <a:pt x="1002" y="1907096"/>
                </a:cubicBezTo>
                <a:cubicBezTo>
                  <a:pt x="360" y="1906454"/>
                  <a:pt x="0" y="1905585"/>
                  <a:pt x="0" y="1904678"/>
                </a:cubicBezTo>
                <a:lnTo>
                  <a:pt x="0" y="3420"/>
                </a:lnTo>
                <a:cubicBezTo>
                  <a:pt x="0" y="2513"/>
                  <a:pt x="360" y="1643"/>
                  <a:pt x="1002" y="1002"/>
                </a:cubicBezTo>
                <a:cubicBezTo>
                  <a:pt x="1643" y="360"/>
                  <a:pt x="2513" y="0"/>
                  <a:pt x="3420" y="0"/>
                </a:cubicBezTo>
                <a:close/>
              </a:path>
            </a:pathLst>
          </a:custGeom>
          <a:solidFill>
            <a:srgbClr val="0CC0DF">
              <a:alpha val="60784"/>
            </a:srgbClr>
          </a:solidFill>
        </p:spPr>
        <p:txBody>
          <a:bodyPr/>
          <a:lstStyle/>
          <a:p>
            <a:endParaRPr lang="es-ES" sz="2400" dirty="0"/>
          </a:p>
        </p:txBody>
      </p:sp>
      <p:sp>
        <p:nvSpPr>
          <p:cNvPr id="6" name="TextBox 6"/>
          <p:cNvSpPr txBox="1"/>
          <p:nvPr/>
        </p:nvSpPr>
        <p:spPr>
          <a:xfrm>
            <a:off x="2362200" y="300861"/>
            <a:ext cx="13150113" cy="120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5400" b="1" dirty="0">
                <a:latin typeface="Source Serif Pro"/>
                <a:ea typeface="Source Serif Pro"/>
                <a:cs typeface="Source Serif Pro"/>
                <a:sym typeface="Source Serif Pro"/>
              </a:rPr>
              <a:t>CONTENIDOS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94153" y="1406684"/>
            <a:ext cx="2824831" cy="12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6000" spc="305" dirty="0">
                <a:latin typeface="Source Serif Pro"/>
                <a:ea typeface="Source Serif Pro"/>
                <a:cs typeface="Source Serif Pro"/>
                <a:sym typeface="Source Serif Pro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2927" y="1348517"/>
            <a:ext cx="2824831" cy="12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6000" spc="305" dirty="0">
                <a:latin typeface="Source Serif Pro"/>
                <a:ea typeface="Source Serif Pro"/>
                <a:cs typeface="Source Serif Pro"/>
                <a:sym typeface="Source Serif Pro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76976" y="1389301"/>
            <a:ext cx="2824831" cy="12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6000" spc="305" dirty="0">
                <a:latin typeface="Source Serif Pro"/>
                <a:ea typeface="Source Serif Pro"/>
                <a:cs typeface="Source Serif Pro"/>
                <a:sym typeface="Source Serif Pro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57566" y="1453233"/>
            <a:ext cx="2824831" cy="12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6000" spc="305" dirty="0">
                <a:latin typeface="Source Serif Pro"/>
                <a:ea typeface="Source Serif Pro"/>
                <a:cs typeface="Source Serif Pro"/>
                <a:sym typeface="Source Serif Pro"/>
              </a:rPr>
              <a:t>04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8F28F534-2560-9961-FC2A-BF2135464B26}"/>
              </a:ext>
            </a:extLst>
          </p:cNvPr>
          <p:cNvSpPr txBox="1"/>
          <p:nvPr/>
        </p:nvSpPr>
        <p:spPr>
          <a:xfrm>
            <a:off x="14099897" y="3822074"/>
            <a:ext cx="2824831" cy="12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6000" spc="305" dirty="0">
                <a:latin typeface="Source Serif Pro"/>
                <a:ea typeface="Source Serif Pro"/>
                <a:cs typeface="Source Serif Pro"/>
                <a:sym typeface="Source Serif Pro"/>
              </a:rPr>
              <a:t>08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E741049E-4E45-D4C6-AA4B-9C210DBA405C}"/>
              </a:ext>
            </a:extLst>
          </p:cNvPr>
          <p:cNvSpPr txBox="1"/>
          <p:nvPr/>
        </p:nvSpPr>
        <p:spPr>
          <a:xfrm>
            <a:off x="10116105" y="3870068"/>
            <a:ext cx="2824831" cy="12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6000" spc="305" dirty="0">
                <a:latin typeface="Source Serif Pro"/>
                <a:ea typeface="Source Serif Pro"/>
                <a:cs typeface="Source Serif Pro"/>
                <a:sym typeface="Source Serif Pro"/>
              </a:rPr>
              <a:t>07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50505" y="3862708"/>
            <a:ext cx="2824831" cy="12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6000" spc="305" dirty="0">
                <a:latin typeface="Source Serif Pro"/>
                <a:ea typeface="Source Serif Pro"/>
                <a:cs typeface="Source Serif Pro"/>
                <a:sym typeface="Source Serif Pro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7079" y="3925477"/>
            <a:ext cx="2824831" cy="12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6000" spc="305" dirty="0">
                <a:latin typeface="Source Serif Pro"/>
                <a:ea typeface="Source Serif Pro"/>
                <a:cs typeface="Source Serif Pro"/>
                <a:sym typeface="Source Serif Pro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7455" y="2487113"/>
            <a:ext cx="3980320" cy="55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Source Sans Pro Bold"/>
                <a:cs typeface="Arial" panose="020B0604020202020204" pitchFamily="34" charset="0"/>
                <a:sym typeface="Source Sans Pro Bold"/>
              </a:rPr>
              <a:t>Introducción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35707" y="2614707"/>
            <a:ext cx="3274846" cy="1184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ea typeface="Source Sans Pro Bold"/>
                <a:cs typeface="Arial" panose="020B0604020202020204" pitchFamily="34" charset="0"/>
                <a:sym typeface="Source Sans Pro Bold"/>
              </a:rPr>
              <a:t>Descripción Del Proyecto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15615" y="2637472"/>
            <a:ext cx="3980320" cy="55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ea typeface="Source Sans Pro Bold"/>
                <a:cs typeface="Arial" panose="020B0604020202020204" pitchFamily="34" charset="0"/>
                <a:sym typeface="Source Sans Pro Bold"/>
              </a:rPr>
              <a:t>Objetivos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89198" y="2637472"/>
            <a:ext cx="3980320" cy="117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ea typeface="Source Sans Pro Bold"/>
                <a:cs typeface="Arial" panose="020B0604020202020204" pitchFamily="34" charset="0"/>
                <a:sym typeface="Source Sans Pro Bold"/>
              </a:rPr>
              <a:t>Problema Identificado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6FC47FC0-3D8E-D1D0-06F6-6499DB7D4BD7}"/>
              </a:ext>
            </a:extLst>
          </p:cNvPr>
          <p:cNvSpPr txBox="1"/>
          <p:nvPr/>
        </p:nvSpPr>
        <p:spPr>
          <a:xfrm>
            <a:off x="9672826" y="5138456"/>
            <a:ext cx="3980320" cy="117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ea typeface="Source Sans Pro Bold"/>
                <a:cs typeface="Arial" panose="020B0604020202020204" pitchFamily="34" charset="0"/>
                <a:sym typeface="Source Sans Pro Bold"/>
              </a:rPr>
              <a:t>Tecnologías Utilizadas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21549" y="5139981"/>
            <a:ext cx="3980320" cy="117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ea typeface="Source Sans Pro Bold"/>
                <a:cs typeface="Arial" panose="020B0604020202020204" pitchFamily="34" charset="0"/>
                <a:sym typeface="Source Sans Pro Bold"/>
              </a:rPr>
              <a:t>Beneficios Esperados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7697" y="5121530"/>
            <a:ext cx="3980320" cy="55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ea typeface="Source Sans Pro Bold"/>
                <a:cs typeface="Arial" panose="020B0604020202020204" pitchFamily="34" charset="0"/>
                <a:sym typeface="Source Sans Pro Bold"/>
              </a:rPr>
              <a:t>Solución Propuesta</a:t>
            </a: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954FD85A-4BFB-01E8-8E5E-F0EB144251E8}"/>
              </a:ext>
            </a:extLst>
          </p:cNvPr>
          <p:cNvSpPr txBox="1"/>
          <p:nvPr/>
        </p:nvSpPr>
        <p:spPr>
          <a:xfrm>
            <a:off x="13493660" y="5216227"/>
            <a:ext cx="3980320" cy="55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Source Sans Pro Bold"/>
                <a:cs typeface="Arial" panose="020B0604020202020204" pitchFamily="34" charset="0"/>
                <a:sym typeface="Source Sans Pro Bold"/>
              </a:rPr>
              <a:t>Flujo De Trabajo</a:t>
            </a:r>
          </a:p>
        </p:txBody>
      </p:sp>
      <p:sp>
        <p:nvSpPr>
          <p:cNvPr id="3" name="Botón de acción: ir al final 2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A7C3606D-6EF8-4EF5-0B73-D6C019DFD863}"/>
              </a:ext>
            </a:extLst>
          </p:cNvPr>
          <p:cNvSpPr/>
          <p:nvPr/>
        </p:nvSpPr>
        <p:spPr>
          <a:xfrm>
            <a:off x="17028093" y="9317984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Botón de acción: ir hacia delante o siguiente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F2586E5-090D-0A45-8523-FDF634B4000A}"/>
              </a:ext>
            </a:extLst>
          </p:cNvPr>
          <p:cNvSpPr/>
          <p:nvPr/>
        </p:nvSpPr>
        <p:spPr>
          <a:xfrm>
            <a:off x="16394760" y="9319294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Botón de acción: ir a inicio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2533F05-78AE-CEB2-2455-58F58F7AFC5D}"/>
              </a:ext>
            </a:extLst>
          </p:cNvPr>
          <p:cNvSpPr/>
          <p:nvPr/>
        </p:nvSpPr>
        <p:spPr>
          <a:xfrm>
            <a:off x="15779073" y="9325195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Botón de acción: ir hacia atrás o anterior 1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85CDBD0-A521-DF9A-C551-64296706DBE6}"/>
              </a:ext>
            </a:extLst>
          </p:cNvPr>
          <p:cNvSpPr/>
          <p:nvPr/>
        </p:nvSpPr>
        <p:spPr>
          <a:xfrm>
            <a:off x="15171997" y="9332407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0EE3A476-8E14-AE81-DDA8-6283349F467A}"/>
              </a:ext>
            </a:extLst>
          </p:cNvPr>
          <p:cNvSpPr txBox="1"/>
          <p:nvPr/>
        </p:nvSpPr>
        <p:spPr>
          <a:xfrm>
            <a:off x="1807078" y="7205559"/>
            <a:ext cx="2824831" cy="127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90"/>
              </a:lnSpc>
              <a:spcBef>
                <a:spcPct val="0"/>
              </a:spcBef>
            </a:pPr>
            <a:r>
              <a:rPr lang="en-US" sz="6000" spc="305" dirty="0">
                <a:latin typeface="Source Serif Pro"/>
                <a:ea typeface="Source Serif Pro"/>
                <a:cs typeface="Source Serif Pro"/>
                <a:sym typeface="Source Serif Pro"/>
              </a:rPr>
              <a:t>09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7A7DC704-5BC4-E0E0-158E-B4D475510282}"/>
              </a:ext>
            </a:extLst>
          </p:cNvPr>
          <p:cNvSpPr txBox="1"/>
          <p:nvPr/>
        </p:nvSpPr>
        <p:spPr>
          <a:xfrm>
            <a:off x="1307697" y="8532225"/>
            <a:ext cx="3980320" cy="55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5"/>
              </a:lnSpc>
            </a:pPr>
            <a:r>
              <a:rPr lang="es-ES" sz="3200" b="1" dirty="0">
                <a:solidFill>
                  <a:schemeClr val="bg1"/>
                </a:solidFill>
                <a:latin typeface="Arial" panose="020B0604020202020204" pitchFamily="34" charset="0"/>
                <a:ea typeface="Source Sans Pro Bold"/>
                <a:cs typeface="Arial" panose="020B0604020202020204" pitchFamily="34" charset="0"/>
                <a:sym typeface="Source Sans Pro Bold"/>
              </a:rPr>
              <a:t>Conclusiones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20D99379-711F-7710-DE41-134B45571F5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8700" y="93936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397963" y="7123103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4370258" y="7123103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2856348" y="1360054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7957756" y="-797825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1" y="0"/>
                </a:lnTo>
                <a:lnTo>
                  <a:pt x="1595651" y="1595650"/>
                </a:lnTo>
                <a:lnTo>
                  <a:pt x="0" y="159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3BBDF84D-5A86-4109-6D05-ABB6D4D78263}"/>
              </a:ext>
            </a:extLst>
          </p:cNvPr>
          <p:cNvSpPr txBox="1"/>
          <p:nvPr/>
        </p:nvSpPr>
        <p:spPr>
          <a:xfrm>
            <a:off x="4586290" y="5582605"/>
            <a:ext cx="5500905" cy="20606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11"/>
              </a:lnSpc>
            </a:pPr>
            <a:endParaRPr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F29A1F5-2A6C-F274-907C-683600CBD64F}"/>
              </a:ext>
            </a:extLst>
          </p:cNvPr>
          <p:cNvSpPr/>
          <p:nvPr/>
        </p:nvSpPr>
        <p:spPr>
          <a:xfrm>
            <a:off x="647700" y="687916"/>
            <a:ext cx="16992600" cy="8911167"/>
          </a:xfrm>
          <a:custGeom>
            <a:avLst/>
            <a:gdLst/>
            <a:ahLst/>
            <a:cxnLst/>
            <a:rect l="l" t="t" r="r" b="b"/>
            <a:pathLst>
              <a:path w="3577721" h="1908097">
                <a:moveTo>
                  <a:pt x="3420" y="0"/>
                </a:moveTo>
                <a:lnTo>
                  <a:pt x="3574302" y="0"/>
                </a:lnTo>
                <a:cubicBezTo>
                  <a:pt x="3575209" y="0"/>
                  <a:pt x="3576078" y="360"/>
                  <a:pt x="3576720" y="1002"/>
                </a:cubicBezTo>
                <a:cubicBezTo>
                  <a:pt x="3577361" y="1643"/>
                  <a:pt x="3577721" y="2513"/>
                  <a:pt x="3577721" y="3420"/>
                </a:cubicBezTo>
                <a:lnTo>
                  <a:pt x="3577721" y="1904678"/>
                </a:lnTo>
                <a:cubicBezTo>
                  <a:pt x="3577721" y="1905585"/>
                  <a:pt x="3577361" y="1906454"/>
                  <a:pt x="3576720" y="1907096"/>
                </a:cubicBezTo>
                <a:cubicBezTo>
                  <a:pt x="3576078" y="1907737"/>
                  <a:pt x="3575209" y="1908097"/>
                  <a:pt x="3574302" y="1908097"/>
                </a:cubicBezTo>
                <a:lnTo>
                  <a:pt x="3420" y="1908097"/>
                </a:lnTo>
                <a:cubicBezTo>
                  <a:pt x="2513" y="1908097"/>
                  <a:pt x="1643" y="1907737"/>
                  <a:pt x="1002" y="1907096"/>
                </a:cubicBezTo>
                <a:cubicBezTo>
                  <a:pt x="360" y="1906454"/>
                  <a:pt x="0" y="1905585"/>
                  <a:pt x="0" y="1904678"/>
                </a:cubicBezTo>
                <a:lnTo>
                  <a:pt x="0" y="3420"/>
                </a:lnTo>
                <a:cubicBezTo>
                  <a:pt x="0" y="2513"/>
                  <a:pt x="360" y="1643"/>
                  <a:pt x="1002" y="1002"/>
                </a:cubicBezTo>
                <a:cubicBezTo>
                  <a:pt x="1643" y="360"/>
                  <a:pt x="2513" y="0"/>
                  <a:pt x="3420" y="0"/>
                </a:cubicBezTo>
                <a:close/>
              </a:path>
            </a:pathLst>
          </a:custGeom>
          <a:solidFill>
            <a:srgbClr val="0CC0DF">
              <a:alpha val="60784"/>
            </a:srgbClr>
          </a:solidFill>
        </p:spPr>
        <p:txBody>
          <a:bodyPr/>
          <a:lstStyle/>
          <a:p>
            <a:endParaRPr lang="es-ES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0B4B787-A740-5004-0542-A98A7AE0509F}"/>
              </a:ext>
            </a:extLst>
          </p:cNvPr>
          <p:cNvSpPr txBox="1"/>
          <p:nvPr/>
        </p:nvSpPr>
        <p:spPr>
          <a:xfrm>
            <a:off x="2896588" y="2573621"/>
            <a:ext cx="12687300" cy="667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EL PROYECTO DESARROLLA UN SISTEMA WEB EN PYTHON (DJANGO) PARA LA GESTIÓN DE PAGOS E INGRESOS DE LA UNIDAD DE EDUCACIÓN CONTINUADA DE LA FACULTAD DE CIENCIAS ECONÓMICAS Y SOCIALES (FCES) DE LA UASD.</a:t>
            </a:r>
          </a:p>
          <a:p>
            <a:pPr algn="just">
              <a:lnSpc>
                <a:spcPct val="150000"/>
              </a:lnSpc>
            </a:pPr>
            <a:endParaRPr lang="es-ES" sz="2400" b="1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Actualmente la administración trabaja manual con estos procesos, provocando ineficiencias y errores, dificultando la trazabilidad del registro de las transacciones y la transparencia financiera.</a:t>
            </a:r>
          </a:p>
          <a:p>
            <a:pPr algn="just">
              <a:lnSpc>
                <a:spcPct val="150000"/>
              </a:lnSpc>
            </a:pPr>
            <a:endParaRPr lang="es-ES" sz="2400" b="1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La solución propuesta permitirá:</a:t>
            </a:r>
          </a:p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✅ Automatizar la gestión de registros de pagos e ingresos.</a:t>
            </a:r>
          </a:p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✅ Optimizar la toma de decisiones con reportes financieros detallados.</a:t>
            </a:r>
          </a:p>
          <a:p>
            <a:pPr algn="just">
              <a:lnSpc>
                <a:spcPct val="150000"/>
              </a:lnSpc>
            </a:pPr>
            <a:r>
              <a:rPr lang="es-ES" sz="2400" b="1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✅ Facilitar el acceso al sistema desde cualquier computadora con internet.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12515" y="765844"/>
            <a:ext cx="7369241" cy="136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29"/>
              </a:lnSpc>
            </a:pPr>
            <a:r>
              <a:rPr lang="en-US" sz="5400" b="1" dirty="0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INTRODUCCIÓN</a:t>
            </a:r>
          </a:p>
        </p:txBody>
      </p:sp>
      <p:sp>
        <p:nvSpPr>
          <p:cNvPr id="2" name="Botón de acción: ir al final 1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E7ADC47A-B128-EDF3-D26D-D1F5DC158B29}"/>
              </a:ext>
            </a:extLst>
          </p:cNvPr>
          <p:cNvSpPr/>
          <p:nvPr/>
        </p:nvSpPr>
        <p:spPr>
          <a:xfrm>
            <a:off x="17014445" y="8977106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Botón de acción: ir hacia delante o siguiente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09173F2-FC77-A975-7086-4E62BEB7F42B}"/>
              </a:ext>
            </a:extLst>
          </p:cNvPr>
          <p:cNvSpPr/>
          <p:nvPr/>
        </p:nvSpPr>
        <p:spPr>
          <a:xfrm>
            <a:off x="16381112" y="8978416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Botón de acción: ir a inicio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4437F78-9E97-D08A-A8DA-DCD3F488FE4B}"/>
              </a:ext>
            </a:extLst>
          </p:cNvPr>
          <p:cNvSpPr/>
          <p:nvPr/>
        </p:nvSpPr>
        <p:spPr>
          <a:xfrm>
            <a:off x="15765425" y="8984317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Botón de acción: ir hacia atrás o anterior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CA320A7-9DE7-E494-1D5C-61344B9618CB}"/>
              </a:ext>
            </a:extLst>
          </p:cNvPr>
          <p:cNvSpPr/>
          <p:nvPr/>
        </p:nvSpPr>
        <p:spPr>
          <a:xfrm>
            <a:off x="15158349" y="8991529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5" name="Freeform 5"/>
          <p:cNvSpPr/>
          <p:nvPr/>
        </p:nvSpPr>
        <p:spPr>
          <a:xfrm>
            <a:off x="1178385" y="114396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6" name="Freeform 6"/>
          <p:cNvSpPr/>
          <p:nvPr/>
        </p:nvSpPr>
        <p:spPr>
          <a:xfrm>
            <a:off x="13759697" y="7404052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3905257" y="7752002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>
            <a:off x="12078336" y="1619391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24" name="Freeform 24"/>
          <p:cNvSpPr/>
          <p:nvPr/>
        </p:nvSpPr>
        <p:spPr>
          <a:xfrm>
            <a:off x="17158447" y="821566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0" y="0"/>
                </a:lnTo>
                <a:lnTo>
                  <a:pt x="1595650" y="1595651"/>
                </a:lnTo>
                <a:lnTo>
                  <a:pt x="0" y="159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Freeform 25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5306381-3441-BBB3-D41B-FAEDAA2BCA6F}"/>
              </a:ext>
            </a:extLst>
          </p:cNvPr>
          <p:cNvSpPr/>
          <p:nvPr/>
        </p:nvSpPr>
        <p:spPr>
          <a:xfrm>
            <a:off x="647700" y="719584"/>
            <a:ext cx="16992600" cy="8911167"/>
          </a:xfrm>
          <a:custGeom>
            <a:avLst/>
            <a:gdLst/>
            <a:ahLst/>
            <a:cxnLst/>
            <a:rect l="l" t="t" r="r" b="b"/>
            <a:pathLst>
              <a:path w="3577721" h="1908097">
                <a:moveTo>
                  <a:pt x="3420" y="0"/>
                </a:moveTo>
                <a:lnTo>
                  <a:pt x="3574302" y="0"/>
                </a:lnTo>
                <a:cubicBezTo>
                  <a:pt x="3575209" y="0"/>
                  <a:pt x="3576078" y="360"/>
                  <a:pt x="3576720" y="1002"/>
                </a:cubicBezTo>
                <a:cubicBezTo>
                  <a:pt x="3577361" y="1643"/>
                  <a:pt x="3577721" y="2513"/>
                  <a:pt x="3577721" y="3420"/>
                </a:cubicBezTo>
                <a:lnTo>
                  <a:pt x="3577721" y="1904678"/>
                </a:lnTo>
                <a:cubicBezTo>
                  <a:pt x="3577721" y="1905585"/>
                  <a:pt x="3577361" y="1906454"/>
                  <a:pt x="3576720" y="1907096"/>
                </a:cubicBezTo>
                <a:cubicBezTo>
                  <a:pt x="3576078" y="1907737"/>
                  <a:pt x="3575209" y="1908097"/>
                  <a:pt x="3574302" y="1908097"/>
                </a:cubicBezTo>
                <a:lnTo>
                  <a:pt x="3420" y="1908097"/>
                </a:lnTo>
                <a:cubicBezTo>
                  <a:pt x="2513" y="1908097"/>
                  <a:pt x="1643" y="1907737"/>
                  <a:pt x="1002" y="1907096"/>
                </a:cubicBezTo>
                <a:cubicBezTo>
                  <a:pt x="360" y="1906454"/>
                  <a:pt x="0" y="1905585"/>
                  <a:pt x="0" y="1904678"/>
                </a:cubicBezTo>
                <a:lnTo>
                  <a:pt x="0" y="3420"/>
                </a:lnTo>
                <a:cubicBezTo>
                  <a:pt x="0" y="2513"/>
                  <a:pt x="360" y="1643"/>
                  <a:pt x="1002" y="1002"/>
                </a:cubicBezTo>
                <a:cubicBezTo>
                  <a:pt x="1643" y="360"/>
                  <a:pt x="2513" y="0"/>
                  <a:pt x="3420" y="0"/>
                </a:cubicBezTo>
                <a:close/>
              </a:path>
            </a:pathLst>
          </a:custGeom>
          <a:solidFill>
            <a:srgbClr val="0CC0DF">
              <a:alpha val="60784"/>
            </a:srgbClr>
          </a:solidFill>
        </p:spPr>
        <p:txBody>
          <a:bodyPr/>
          <a:lstStyle/>
          <a:p>
            <a:endParaRPr lang="es-ES" sz="2400" dirty="0"/>
          </a:p>
        </p:txBody>
      </p:sp>
      <p:sp>
        <p:nvSpPr>
          <p:cNvPr id="20" name="TextBox 20"/>
          <p:cNvSpPr txBox="1"/>
          <p:nvPr/>
        </p:nvSpPr>
        <p:spPr>
          <a:xfrm>
            <a:off x="4062066" y="4473555"/>
            <a:ext cx="5615333" cy="408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s-ES" sz="2372" b="1" dirty="0">
                <a:latin typeface="HK Grotesk Bold"/>
                <a:ea typeface="HK Grotesk Bold"/>
                <a:cs typeface="HK Grotesk Bold"/>
                <a:sym typeface="HK Grotesk Bold"/>
              </a:rPr>
              <a:t>Características</a:t>
            </a:r>
            <a:r>
              <a:rPr lang="en-US" sz="2372" b="1" dirty="0"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s-ES" sz="2372" b="1" dirty="0">
                <a:latin typeface="HK Grotesk Bold"/>
                <a:ea typeface="HK Grotesk Bold"/>
                <a:cs typeface="HK Grotesk Bold"/>
                <a:sym typeface="HK Grotesk Bold"/>
              </a:rPr>
              <a:t>Principales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43413" y="5175168"/>
            <a:ext cx="11391787" cy="270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usuarios</a:t>
            </a:r>
            <a:r>
              <a:rPr lang="es-E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roles diferenciados.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Automatización</a:t>
            </a:r>
            <a:r>
              <a:rPr lang="es-E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registros de pagos y generación de reportes financieros.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Centralización de información</a:t>
            </a:r>
            <a:r>
              <a:rPr lang="es-E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una plataforma accesible.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Interfaz amigable</a:t>
            </a:r>
            <a:r>
              <a:rPr lang="es-E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facilitar su uso.</a:t>
            </a:r>
          </a:p>
          <a:p>
            <a:pPr marL="342900" indent="-342900" algn="just">
              <a:lnSpc>
                <a:spcPct val="150000"/>
              </a:lnSpc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s-ES" sz="2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 y privacidad</a:t>
            </a:r>
            <a:r>
              <a:rPr lang="es-E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proteger los datos financieros.</a:t>
            </a:r>
            <a:endParaRPr lang="en-US" sz="2400" dirty="0">
              <a:solidFill>
                <a:schemeClr val="bg2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E722D9C7-B7AE-747E-985C-5B3B9CD6D9C8}"/>
              </a:ext>
            </a:extLst>
          </p:cNvPr>
          <p:cNvSpPr txBox="1"/>
          <p:nvPr/>
        </p:nvSpPr>
        <p:spPr>
          <a:xfrm>
            <a:off x="3922448" y="3098433"/>
            <a:ext cx="10871099" cy="693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6000"/>
              </a:lnSpc>
              <a:spcAft>
                <a:spcPts val="800"/>
              </a:spcAft>
            </a:pPr>
            <a:r>
              <a:rPr lang="es-ES" sz="2000" b="1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 proyecto busca desarrollar un sistema web innovador para la GESTIÓN EFICIENTE DE PAGOS E INGRESOS EN LA UNIDAD DE EDUCACIÓN CONTINUADA DE LA FCES-UASD.</a:t>
            </a:r>
            <a:endParaRPr lang="en-GB" sz="2000" dirty="0">
              <a:solidFill>
                <a:schemeClr val="bg2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21319" y="1374873"/>
            <a:ext cx="10363698" cy="880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5400" b="1" dirty="0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DESCRIPCIÓN DEL PROYECTO</a:t>
            </a:r>
          </a:p>
        </p:txBody>
      </p:sp>
      <p:sp>
        <p:nvSpPr>
          <p:cNvPr id="8" name="Botón de acción: ir al final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B3E2D9C0-0518-7E05-699A-376F7AD49AEA}"/>
              </a:ext>
            </a:extLst>
          </p:cNvPr>
          <p:cNvSpPr/>
          <p:nvPr/>
        </p:nvSpPr>
        <p:spPr>
          <a:xfrm>
            <a:off x="17012163" y="9005116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1F4DE88-04CD-318A-06A8-13131B760549}"/>
              </a:ext>
            </a:extLst>
          </p:cNvPr>
          <p:cNvSpPr/>
          <p:nvPr/>
        </p:nvSpPr>
        <p:spPr>
          <a:xfrm>
            <a:off x="16378830" y="9006426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ir a inicio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DD35AD6-F44E-CAD0-2F91-F0B987B0A4FE}"/>
              </a:ext>
            </a:extLst>
          </p:cNvPr>
          <p:cNvSpPr/>
          <p:nvPr/>
        </p:nvSpPr>
        <p:spPr>
          <a:xfrm>
            <a:off x="15763143" y="9012327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Botón de acción: ir hacia atrás o anterior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11CFAF2-6330-A84C-4836-AD7B53EFB3DF}"/>
              </a:ext>
            </a:extLst>
          </p:cNvPr>
          <p:cNvSpPr/>
          <p:nvPr/>
        </p:nvSpPr>
        <p:spPr>
          <a:xfrm>
            <a:off x="15156067" y="9019539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5E9B4-CF6E-D82F-0FB7-1A1170AAD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AD78B5-BC79-31E6-5E3A-5D6F327183A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7835273-9E1F-93E3-D13D-CB8AABD4542F}"/>
              </a:ext>
            </a:extLst>
          </p:cNvPr>
          <p:cNvSpPr/>
          <p:nvPr/>
        </p:nvSpPr>
        <p:spPr>
          <a:xfrm>
            <a:off x="1178385" y="114396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FED834B-1D23-A648-E940-2276EB92A293}"/>
              </a:ext>
            </a:extLst>
          </p:cNvPr>
          <p:cNvSpPr/>
          <p:nvPr/>
        </p:nvSpPr>
        <p:spPr>
          <a:xfrm>
            <a:off x="13759697" y="7404052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B177DDDE-AEB2-911D-CEEA-124715E8ACA2}"/>
              </a:ext>
            </a:extLst>
          </p:cNvPr>
          <p:cNvSpPr/>
          <p:nvPr/>
        </p:nvSpPr>
        <p:spPr>
          <a:xfrm>
            <a:off x="3905257" y="7752002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C03CD65-E8E8-7A60-2198-9C326B21E754}"/>
              </a:ext>
            </a:extLst>
          </p:cNvPr>
          <p:cNvSpPr txBox="1"/>
          <p:nvPr/>
        </p:nvSpPr>
        <p:spPr>
          <a:xfrm>
            <a:off x="11422950" y="4060617"/>
            <a:ext cx="3143730" cy="44124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11"/>
              </a:lnSpc>
            </a:pPr>
            <a:endParaRPr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716BBDC-0822-8902-5371-CA4ACBE7EDA8}"/>
              </a:ext>
            </a:extLst>
          </p:cNvPr>
          <p:cNvSpPr/>
          <p:nvPr/>
        </p:nvSpPr>
        <p:spPr>
          <a:xfrm>
            <a:off x="12078336" y="1619391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5550759-6B51-1B75-5C68-FE3261701BC5}"/>
              </a:ext>
            </a:extLst>
          </p:cNvPr>
          <p:cNvSpPr/>
          <p:nvPr/>
        </p:nvSpPr>
        <p:spPr>
          <a:xfrm>
            <a:off x="17158447" y="821566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0" y="0"/>
                </a:lnTo>
                <a:lnTo>
                  <a:pt x="1595650" y="1595651"/>
                </a:lnTo>
                <a:lnTo>
                  <a:pt x="0" y="159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2AE27ED-6BF9-BEB9-F282-D199C21D03A1}"/>
              </a:ext>
            </a:extLst>
          </p:cNvPr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F1F5E7E0-C1CF-9118-956B-172AF85C81A7}"/>
              </a:ext>
            </a:extLst>
          </p:cNvPr>
          <p:cNvSpPr/>
          <p:nvPr/>
        </p:nvSpPr>
        <p:spPr>
          <a:xfrm>
            <a:off x="647700" y="719958"/>
            <a:ext cx="16992600" cy="8911167"/>
          </a:xfrm>
          <a:custGeom>
            <a:avLst/>
            <a:gdLst/>
            <a:ahLst/>
            <a:cxnLst/>
            <a:rect l="l" t="t" r="r" b="b"/>
            <a:pathLst>
              <a:path w="3577721" h="1908097">
                <a:moveTo>
                  <a:pt x="3420" y="0"/>
                </a:moveTo>
                <a:lnTo>
                  <a:pt x="3574302" y="0"/>
                </a:lnTo>
                <a:cubicBezTo>
                  <a:pt x="3575209" y="0"/>
                  <a:pt x="3576078" y="360"/>
                  <a:pt x="3576720" y="1002"/>
                </a:cubicBezTo>
                <a:cubicBezTo>
                  <a:pt x="3577361" y="1643"/>
                  <a:pt x="3577721" y="2513"/>
                  <a:pt x="3577721" y="3420"/>
                </a:cubicBezTo>
                <a:lnTo>
                  <a:pt x="3577721" y="1904678"/>
                </a:lnTo>
                <a:cubicBezTo>
                  <a:pt x="3577721" y="1905585"/>
                  <a:pt x="3577361" y="1906454"/>
                  <a:pt x="3576720" y="1907096"/>
                </a:cubicBezTo>
                <a:cubicBezTo>
                  <a:pt x="3576078" y="1907737"/>
                  <a:pt x="3575209" y="1908097"/>
                  <a:pt x="3574302" y="1908097"/>
                </a:cubicBezTo>
                <a:lnTo>
                  <a:pt x="3420" y="1908097"/>
                </a:lnTo>
                <a:cubicBezTo>
                  <a:pt x="2513" y="1908097"/>
                  <a:pt x="1643" y="1907737"/>
                  <a:pt x="1002" y="1907096"/>
                </a:cubicBezTo>
                <a:cubicBezTo>
                  <a:pt x="360" y="1906454"/>
                  <a:pt x="0" y="1905585"/>
                  <a:pt x="0" y="1904678"/>
                </a:cubicBezTo>
                <a:lnTo>
                  <a:pt x="0" y="3420"/>
                </a:lnTo>
                <a:cubicBezTo>
                  <a:pt x="0" y="2513"/>
                  <a:pt x="360" y="1643"/>
                  <a:pt x="1002" y="1002"/>
                </a:cubicBezTo>
                <a:cubicBezTo>
                  <a:pt x="1643" y="360"/>
                  <a:pt x="2513" y="0"/>
                  <a:pt x="3420" y="0"/>
                </a:cubicBezTo>
                <a:close/>
              </a:path>
            </a:pathLst>
          </a:custGeom>
          <a:solidFill>
            <a:srgbClr val="0CC0DF">
              <a:alpha val="60784"/>
            </a:srgbClr>
          </a:solidFill>
        </p:spPr>
        <p:txBody>
          <a:bodyPr/>
          <a:lstStyle/>
          <a:p>
            <a:endParaRPr lang="es-ES" sz="2400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1B8E4B1-995B-2E6D-CCDF-908FA86825BF}"/>
              </a:ext>
            </a:extLst>
          </p:cNvPr>
          <p:cNvSpPr txBox="1"/>
          <p:nvPr/>
        </p:nvSpPr>
        <p:spPr>
          <a:xfrm>
            <a:off x="8915400" y="3321309"/>
            <a:ext cx="8572500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3200" dirty="0">
                <a:solidFill>
                  <a:schemeClr val="bg2"/>
                </a:solidFill>
              </a:rPr>
              <a:t>✅ </a:t>
            </a:r>
            <a:r>
              <a:rPr lang="es-ES" sz="3200" b="1" dirty="0">
                <a:solidFill>
                  <a:schemeClr val="bg2"/>
                </a:solidFill>
              </a:rPr>
              <a:t>Diseñar</a:t>
            </a:r>
            <a:r>
              <a:rPr lang="es-ES" sz="3200" dirty="0">
                <a:solidFill>
                  <a:schemeClr val="bg2"/>
                </a:solidFill>
              </a:rPr>
              <a:t> la arquitectura del sistema web para la gestión de registros de los pagos e ingresos.</a:t>
            </a:r>
            <a:br>
              <a:rPr lang="es-ES" sz="3200" dirty="0">
                <a:solidFill>
                  <a:schemeClr val="bg2"/>
                </a:solidFill>
              </a:rPr>
            </a:br>
            <a:r>
              <a:rPr lang="es-ES" sz="3200" dirty="0">
                <a:solidFill>
                  <a:schemeClr val="bg2"/>
                </a:solidFill>
              </a:rPr>
              <a:t>✅ </a:t>
            </a:r>
            <a:r>
              <a:rPr lang="es-ES" sz="3200" b="1" dirty="0">
                <a:solidFill>
                  <a:schemeClr val="bg2"/>
                </a:solidFill>
              </a:rPr>
              <a:t>Desarrollar</a:t>
            </a:r>
            <a:r>
              <a:rPr lang="es-ES" sz="3200" dirty="0">
                <a:solidFill>
                  <a:schemeClr val="bg2"/>
                </a:solidFill>
              </a:rPr>
              <a:t> un módulo de registros de los pagos e ingresos.</a:t>
            </a:r>
            <a:br>
              <a:rPr lang="es-ES" sz="3200" dirty="0">
                <a:solidFill>
                  <a:schemeClr val="bg2"/>
                </a:solidFill>
              </a:rPr>
            </a:br>
            <a:r>
              <a:rPr lang="es-ES" sz="3200" dirty="0">
                <a:solidFill>
                  <a:schemeClr val="bg2"/>
                </a:solidFill>
              </a:rPr>
              <a:t>✅ </a:t>
            </a:r>
            <a:r>
              <a:rPr lang="es-ES" sz="3200" b="1" dirty="0">
                <a:solidFill>
                  <a:schemeClr val="bg2"/>
                </a:solidFill>
              </a:rPr>
              <a:t>Implementar</a:t>
            </a:r>
            <a:r>
              <a:rPr lang="es-ES" sz="3200" dirty="0">
                <a:solidFill>
                  <a:schemeClr val="bg2"/>
                </a:solidFill>
              </a:rPr>
              <a:t> un sistema de generación de reportes financieros.</a:t>
            </a:r>
            <a:br>
              <a:rPr lang="es-ES" sz="3200" dirty="0">
                <a:solidFill>
                  <a:schemeClr val="bg2"/>
                </a:solidFill>
              </a:rPr>
            </a:br>
            <a:r>
              <a:rPr lang="es-ES" sz="3200" dirty="0">
                <a:solidFill>
                  <a:schemeClr val="bg2"/>
                </a:solidFill>
              </a:rPr>
              <a:t>✅ </a:t>
            </a:r>
            <a:r>
              <a:rPr lang="es-ES" sz="3200" b="1" dirty="0">
                <a:solidFill>
                  <a:schemeClr val="bg2"/>
                </a:solidFill>
              </a:rPr>
              <a:t>Integrar</a:t>
            </a:r>
            <a:r>
              <a:rPr lang="es-ES" sz="3200" dirty="0">
                <a:solidFill>
                  <a:schemeClr val="bg2"/>
                </a:solidFill>
              </a:rPr>
              <a:t> notificaciones automáticas para participantes y administradores.</a:t>
            </a:r>
            <a:br>
              <a:rPr lang="es-ES" sz="3200" dirty="0">
                <a:solidFill>
                  <a:schemeClr val="bg2"/>
                </a:solidFill>
              </a:rPr>
            </a:br>
            <a:r>
              <a:rPr lang="es-ES" sz="3200" dirty="0">
                <a:solidFill>
                  <a:schemeClr val="bg2"/>
                </a:solidFill>
              </a:rPr>
              <a:t>✅ </a:t>
            </a:r>
            <a:r>
              <a:rPr lang="es-ES" sz="3200" b="1" dirty="0">
                <a:solidFill>
                  <a:schemeClr val="bg2"/>
                </a:solidFill>
              </a:rPr>
              <a:t>Garantizar</a:t>
            </a:r>
            <a:r>
              <a:rPr lang="es-ES" sz="3200" dirty="0">
                <a:solidFill>
                  <a:schemeClr val="bg2"/>
                </a:solidFill>
              </a:rPr>
              <a:t> la accesibilidad del sistema web para todos los usuarios.</a:t>
            </a:r>
            <a:br>
              <a:rPr lang="es-ES" sz="3200" dirty="0">
                <a:solidFill>
                  <a:schemeClr val="bg2"/>
                </a:solidFill>
              </a:rPr>
            </a:br>
            <a:r>
              <a:rPr lang="es-ES" sz="3200" dirty="0">
                <a:solidFill>
                  <a:schemeClr val="bg2"/>
                </a:solidFill>
              </a:rPr>
              <a:t>✅ </a:t>
            </a:r>
            <a:r>
              <a:rPr lang="es-ES" sz="3200" b="1" dirty="0">
                <a:solidFill>
                  <a:schemeClr val="bg2"/>
                </a:solidFill>
              </a:rPr>
              <a:t>Realizar</a:t>
            </a:r>
            <a:r>
              <a:rPr lang="es-ES" sz="3200" dirty="0">
                <a:solidFill>
                  <a:schemeClr val="bg2"/>
                </a:solidFill>
              </a:rPr>
              <a:t> pruebas de rendimiento y seguridad del sistema.</a:t>
            </a:r>
            <a:endParaRPr lang="en-US" sz="3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C8A9C7E-0C9C-5A69-5CF6-224C7151E4C2}"/>
              </a:ext>
            </a:extLst>
          </p:cNvPr>
          <p:cNvSpPr txBox="1"/>
          <p:nvPr/>
        </p:nvSpPr>
        <p:spPr>
          <a:xfrm>
            <a:off x="11592491" y="2380833"/>
            <a:ext cx="2769432" cy="455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s-ES" sz="3600" b="1" dirty="0">
                <a:latin typeface="HK Grotesk Bold"/>
                <a:ea typeface="HK Grotesk Bold"/>
                <a:cs typeface="HK Grotesk Bold"/>
                <a:sym typeface="HK Grotesk Bold"/>
              </a:rPr>
              <a:t>Específicos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9DF6611-B9D3-F6D1-13A5-28E74AC69605}"/>
              </a:ext>
            </a:extLst>
          </p:cNvPr>
          <p:cNvSpPr txBox="1"/>
          <p:nvPr/>
        </p:nvSpPr>
        <p:spPr>
          <a:xfrm>
            <a:off x="2415652" y="2593392"/>
            <a:ext cx="2257882" cy="48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4000" b="1" dirty="0">
                <a:latin typeface="HK Grotesk Bold"/>
                <a:ea typeface="HK Grotesk Bold"/>
                <a:cs typeface="HK Grotesk Bold"/>
                <a:sym typeface="HK Grotesk Bold"/>
              </a:rPr>
              <a:t>General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3535CBD-150F-CFF3-0126-2D7DD20D1BFC}"/>
              </a:ext>
            </a:extLst>
          </p:cNvPr>
          <p:cNvSpPr txBox="1"/>
          <p:nvPr/>
        </p:nvSpPr>
        <p:spPr>
          <a:xfrm>
            <a:off x="1641708" y="3392023"/>
            <a:ext cx="5976274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s-ES" sz="3200" dirty="0">
                <a:solidFill>
                  <a:schemeClr val="bg2"/>
                </a:solidFill>
              </a:rPr>
              <a:t>Automatizar la gestión de registros de los pagos e ingresos para mejorar la eficiencia, transparencia y trazabilidad en los procesos financieros de la Unidad de Educación Continuada.</a:t>
            </a:r>
            <a:endParaRPr lang="en-US" sz="32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697E8F9-F50B-A7C7-CB94-60A99C2288E2}"/>
              </a:ext>
            </a:extLst>
          </p:cNvPr>
          <p:cNvSpPr txBox="1"/>
          <p:nvPr/>
        </p:nvSpPr>
        <p:spPr>
          <a:xfrm>
            <a:off x="5446676" y="807261"/>
            <a:ext cx="5976274" cy="830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5400" b="1" dirty="0">
                <a:solidFill>
                  <a:srgbClr val="C1FF72"/>
                </a:solidFill>
                <a:latin typeface="Arial" panose="020B0604020202020204" pitchFamily="34" charset="0"/>
                <a:ea typeface="HK Grotesk Bold"/>
                <a:cs typeface="Arial" panose="020B0604020202020204" pitchFamily="34" charset="0"/>
                <a:sym typeface="HK Grotesk Bold"/>
              </a:rPr>
              <a:t>OBJETIVOS</a:t>
            </a:r>
          </a:p>
        </p:txBody>
      </p:sp>
      <p:sp>
        <p:nvSpPr>
          <p:cNvPr id="8" name="Botón de acción: ir al final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5FDC417B-0B0D-0899-D8A5-C51DF2AB6474}"/>
              </a:ext>
            </a:extLst>
          </p:cNvPr>
          <p:cNvSpPr/>
          <p:nvPr/>
        </p:nvSpPr>
        <p:spPr>
          <a:xfrm>
            <a:off x="17045786" y="8989044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755B03A-C8C4-C8A1-86B4-594F89161CF6}"/>
              </a:ext>
            </a:extLst>
          </p:cNvPr>
          <p:cNvSpPr/>
          <p:nvPr/>
        </p:nvSpPr>
        <p:spPr>
          <a:xfrm>
            <a:off x="16412453" y="8990354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ir a inicio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23F11EB-5DA8-59BE-D893-2F378B00BAC0}"/>
              </a:ext>
            </a:extLst>
          </p:cNvPr>
          <p:cNvSpPr/>
          <p:nvPr/>
        </p:nvSpPr>
        <p:spPr>
          <a:xfrm>
            <a:off x="15796766" y="8996255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Botón de acción: ir hacia atrás o anterior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28312A0-17B4-BAB5-27B0-2DA9D3A8F2E4}"/>
              </a:ext>
            </a:extLst>
          </p:cNvPr>
          <p:cNvSpPr/>
          <p:nvPr/>
        </p:nvSpPr>
        <p:spPr>
          <a:xfrm>
            <a:off x="15189690" y="9003467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44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86FF4-81DF-B5EF-A6CE-DC50D67D7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93DEAF0-C069-F367-8525-272482466B6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ACB22E4-C3F8-29C1-EBB5-8F8D47F7BFA0}"/>
              </a:ext>
            </a:extLst>
          </p:cNvPr>
          <p:cNvSpPr/>
          <p:nvPr/>
        </p:nvSpPr>
        <p:spPr>
          <a:xfrm>
            <a:off x="1178385" y="114396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8086E7D-E2C2-0D87-84A3-D3247E4F5F08}"/>
              </a:ext>
            </a:extLst>
          </p:cNvPr>
          <p:cNvSpPr/>
          <p:nvPr/>
        </p:nvSpPr>
        <p:spPr>
          <a:xfrm>
            <a:off x="13759697" y="7404052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9B12436-8CC3-E8A4-BA9F-095203EF7A45}"/>
              </a:ext>
            </a:extLst>
          </p:cNvPr>
          <p:cNvSpPr/>
          <p:nvPr/>
        </p:nvSpPr>
        <p:spPr>
          <a:xfrm>
            <a:off x="3905257" y="7752002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FC225E9-A5CB-6373-4B10-E8BB011A2C42}"/>
              </a:ext>
            </a:extLst>
          </p:cNvPr>
          <p:cNvSpPr txBox="1"/>
          <p:nvPr/>
        </p:nvSpPr>
        <p:spPr>
          <a:xfrm>
            <a:off x="11422950" y="4060617"/>
            <a:ext cx="3143730" cy="441247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11"/>
              </a:lnSpc>
            </a:pPr>
            <a:endParaRPr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2AD0ECE-1D0B-9916-9574-CA8C88A034EC}"/>
              </a:ext>
            </a:extLst>
          </p:cNvPr>
          <p:cNvSpPr/>
          <p:nvPr/>
        </p:nvSpPr>
        <p:spPr>
          <a:xfrm>
            <a:off x="12078336" y="1619391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22C90C1D-9C4A-9A55-A421-17A9714E78B7}"/>
              </a:ext>
            </a:extLst>
          </p:cNvPr>
          <p:cNvSpPr/>
          <p:nvPr/>
        </p:nvSpPr>
        <p:spPr>
          <a:xfrm>
            <a:off x="17158447" y="821566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0" y="0"/>
                </a:lnTo>
                <a:lnTo>
                  <a:pt x="1595650" y="1595651"/>
                </a:lnTo>
                <a:lnTo>
                  <a:pt x="0" y="159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DE2C2FA-A099-2A00-B0C7-F01D094B7F73}"/>
              </a:ext>
            </a:extLst>
          </p:cNvPr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7382F73A-1CD9-F50A-04CD-A9C03315781F}"/>
              </a:ext>
            </a:extLst>
          </p:cNvPr>
          <p:cNvSpPr/>
          <p:nvPr/>
        </p:nvSpPr>
        <p:spPr>
          <a:xfrm>
            <a:off x="1571843" y="865085"/>
            <a:ext cx="14859001" cy="8329103"/>
          </a:xfrm>
          <a:custGeom>
            <a:avLst/>
            <a:gdLst/>
            <a:ahLst/>
            <a:cxnLst/>
            <a:rect l="l" t="t" r="r" b="b"/>
            <a:pathLst>
              <a:path w="3577721" h="1908097">
                <a:moveTo>
                  <a:pt x="3420" y="0"/>
                </a:moveTo>
                <a:lnTo>
                  <a:pt x="3574302" y="0"/>
                </a:lnTo>
                <a:cubicBezTo>
                  <a:pt x="3575209" y="0"/>
                  <a:pt x="3576078" y="360"/>
                  <a:pt x="3576720" y="1002"/>
                </a:cubicBezTo>
                <a:cubicBezTo>
                  <a:pt x="3577361" y="1643"/>
                  <a:pt x="3577721" y="2513"/>
                  <a:pt x="3577721" y="3420"/>
                </a:cubicBezTo>
                <a:lnTo>
                  <a:pt x="3577721" y="1904678"/>
                </a:lnTo>
                <a:cubicBezTo>
                  <a:pt x="3577721" y="1905585"/>
                  <a:pt x="3577361" y="1906454"/>
                  <a:pt x="3576720" y="1907096"/>
                </a:cubicBezTo>
                <a:cubicBezTo>
                  <a:pt x="3576078" y="1907737"/>
                  <a:pt x="3575209" y="1908097"/>
                  <a:pt x="3574302" y="1908097"/>
                </a:cubicBezTo>
                <a:lnTo>
                  <a:pt x="3420" y="1908097"/>
                </a:lnTo>
                <a:cubicBezTo>
                  <a:pt x="2513" y="1908097"/>
                  <a:pt x="1643" y="1907737"/>
                  <a:pt x="1002" y="1907096"/>
                </a:cubicBezTo>
                <a:cubicBezTo>
                  <a:pt x="360" y="1906454"/>
                  <a:pt x="0" y="1905585"/>
                  <a:pt x="0" y="1904678"/>
                </a:cubicBezTo>
                <a:lnTo>
                  <a:pt x="0" y="3420"/>
                </a:lnTo>
                <a:cubicBezTo>
                  <a:pt x="0" y="2513"/>
                  <a:pt x="360" y="1643"/>
                  <a:pt x="1002" y="1002"/>
                </a:cubicBezTo>
                <a:cubicBezTo>
                  <a:pt x="1643" y="360"/>
                  <a:pt x="2513" y="0"/>
                  <a:pt x="3420" y="0"/>
                </a:cubicBezTo>
                <a:close/>
              </a:path>
            </a:pathLst>
          </a:custGeom>
          <a:solidFill>
            <a:srgbClr val="0CC0DF">
              <a:alpha val="60784"/>
            </a:srgbClr>
          </a:solidFill>
        </p:spPr>
        <p:txBody>
          <a:bodyPr/>
          <a:lstStyle/>
          <a:p>
            <a:endParaRPr lang="es-ES" sz="2400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9F505F8-6D28-57AE-F3E5-F1AC746991DB}"/>
              </a:ext>
            </a:extLst>
          </p:cNvPr>
          <p:cNvSpPr txBox="1"/>
          <p:nvPr/>
        </p:nvSpPr>
        <p:spPr>
          <a:xfrm>
            <a:off x="4633607" y="3079169"/>
            <a:ext cx="8701393" cy="252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2"/>
                </a:solidFill>
              </a:rPr>
              <a:t>Gestión manual de registro de los pagos e ingresos, propensos a errores.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2"/>
                </a:solidFill>
              </a:rPr>
              <a:t>Falta de transparencia y trazabilidad en las transacciones.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2"/>
                </a:solidFill>
              </a:rPr>
              <a:t>Dificultades en la generación de reportes financieros.</a:t>
            </a:r>
            <a:endParaRPr lang="en-US" sz="28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F00EC79-E19B-EB51-5C5F-14AD5A301448}"/>
              </a:ext>
            </a:extLst>
          </p:cNvPr>
          <p:cNvSpPr txBox="1"/>
          <p:nvPr/>
        </p:nvSpPr>
        <p:spPr>
          <a:xfrm>
            <a:off x="3780636" y="1533625"/>
            <a:ext cx="10613650" cy="903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88"/>
              </a:lnSpc>
            </a:pPr>
            <a:r>
              <a:rPr lang="en-US" sz="5400" b="1" dirty="0">
                <a:solidFill>
                  <a:srgbClr val="C1FF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PROBLEMAS IDENTIFICADOS</a:t>
            </a:r>
          </a:p>
        </p:txBody>
      </p:sp>
      <p:sp>
        <p:nvSpPr>
          <p:cNvPr id="8" name="Botón de acción: ir al final 7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B64F4338-80B3-8BF0-8FF3-622BCA794522}"/>
              </a:ext>
            </a:extLst>
          </p:cNvPr>
          <p:cNvSpPr/>
          <p:nvPr/>
        </p:nvSpPr>
        <p:spPr>
          <a:xfrm>
            <a:off x="15706970" y="8560388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CAD33D1-9F34-9318-7CE0-C90A22488ECC}"/>
              </a:ext>
            </a:extLst>
          </p:cNvPr>
          <p:cNvSpPr/>
          <p:nvPr/>
        </p:nvSpPr>
        <p:spPr>
          <a:xfrm>
            <a:off x="15073637" y="8561698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Botón de acción: ir a inicio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7D8055E-9060-4D2C-65BF-0E94EE040752}"/>
              </a:ext>
            </a:extLst>
          </p:cNvPr>
          <p:cNvSpPr/>
          <p:nvPr/>
        </p:nvSpPr>
        <p:spPr>
          <a:xfrm>
            <a:off x="14457950" y="8567599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Botón de acción: ir hacia atrás o anterior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727A7D5-BCF2-63D3-B433-9DC53276490A}"/>
              </a:ext>
            </a:extLst>
          </p:cNvPr>
          <p:cNvSpPr/>
          <p:nvPr/>
        </p:nvSpPr>
        <p:spPr>
          <a:xfrm>
            <a:off x="13850874" y="8574811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70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82156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586879" y="8718754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2" y="0"/>
                </a:lnTo>
                <a:lnTo>
                  <a:pt x="2321052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885258" y="1619391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7" y="0"/>
                </a:lnTo>
                <a:lnTo>
                  <a:pt x="2287217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6305444" y="-566950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1" y="0"/>
                </a:lnTo>
                <a:lnTo>
                  <a:pt x="1595651" y="1595650"/>
                </a:lnTo>
                <a:lnTo>
                  <a:pt x="0" y="159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8" name="Group 8"/>
          <p:cNvGrpSpPr/>
          <p:nvPr/>
        </p:nvGrpSpPr>
        <p:grpSpPr>
          <a:xfrm>
            <a:off x="1736359" y="-114300"/>
            <a:ext cx="7540514" cy="2769920"/>
            <a:chOff x="0" y="-57150"/>
            <a:chExt cx="1093891" cy="39824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979762" cy="17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  <p:sp>
          <p:nvSpPr>
            <p:cNvPr id="9" name="Freeform 9"/>
            <p:cNvSpPr/>
            <p:nvPr/>
          </p:nvSpPr>
          <p:spPr>
            <a:xfrm>
              <a:off x="12958" y="218908"/>
              <a:ext cx="1080933" cy="122183"/>
            </a:xfrm>
            <a:custGeom>
              <a:avLst/>
              <a:gdLst/>
              <a:ahLst/>
              <a:cxnLst/>
              <a:rect l="l" t="t" r="r" b="b"/>
              <a:pathLst>
                <a:path w="979762" h="122183">
                  <a:moveTo>
                    <a:pt x="22893" y="0"/>
                  </a:moveTo>
                  <a:lnTo>
                    <a:pt x="956870" y="0"/>
                  </a:lnTo>
                  <a:cubicBezTo>
                    <a:pt x="962941" y="0"/>
                    <a:pt x="968764" y="2412"/>
                    <a:pt x="973057" y="6705"/>
                  </a:cubicBezTo>
                  <a:cubicBezTo>
                    <a:pt x="977351" y="10998"/>
                    <a:pt x="979762" y="16821"/>
                    <a:pt x="979762" y="22893"/>
                  </a:cubicBezTo>
                  <a:lnTo>
                    <a:pt x="979762" y="99290"/>
                  </a:lnTo>
                  <a:cubicBezTo>
                    <a:pt x="979762" y="105362"/>
                    <a:pt x="977351" y="111185"/>
                    <a:pt x="973057" y="115478"/>
                  </a:cubicBezTo>
                  <a:cubicBezTo>
                    <a:pt x="968764" y="119771"/>
                    <a:pt x="962941" y="122183"/>
                    <a:pt x="956870" y="122183"/>
                  </a:cubicBezTo>
                  <a:lnTo>
                    <a:pt x="22893" y="122183"/>
                  </a:lnTo>
                  <a:cubicBezTo>
                    <a:pt x="16821" y="122183"/>
                    <a:pt x="10998" y="119771"/>
                    <a:pt x="6705" y="115478"/>
                  </a:cubicBezTo>
                  <a:cubicBezTo>
                    <a:pt x="2412" y="111185"/>
                    <a:pt x="0" y="105362"/>
                    <a:pt x="0" y="99290"/>
                  </a:cubicBezTo>
                  <a:lnTo>
                    <a:pt x="0" y="22893"/>
                  </a:lnTo>
                  <a:cubicBezTo>
                    <a:pt x="0" y="16821"/>
                    <a:pt x="2412" y="10998"/>
                    <a:pt x="6705" y="6705"/>
                  </a:cubicBezTo>
                  <a:cubicBezTo>
                    <a:pt x="10998" y="2412"/>
                    <a:pt x="16821" y="0"/>
                    <a:pt x="22893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81400" y="187855"/>
            <a:ext cx="8986036" cy="100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5400" b="1" dirty="0">
                <a:solidFill>
                  <a:srgbClr val="92D0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SOLUCIÓN PROPUESTA</a:t>
            </a:r>
          </a:p>
        </p:txBody>
      </p:sp>
      <p:sp>
        <p:nvSpPr>
          <p:cNvPr id="36" name="Freeform 36"/>
          <p:cNvSpPr/>
          <p:nvPr/>
        </p:nvSpPr>
        <p:spPr>
          <a:xfrm>
            <a:off x="5771220" y="8103533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7" y="0"/>
                </a:lnTo>
                <a:lnTo>
                  <a:pt x="1442187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id="{94910984-C9EA-BE02-89BA-CADA46A47FCD}"/>
              </a:ext>
            </a:extLst>
          </p:cNvPr>
          <p:cNvSpPr/>
          <p:nvPr/>
        </p:nvSpPr>
        <p:spPr>
          <a:xfrm>
            <a:off x="493348" y="1112525"/>
            <a:ext cx="17301303" cy="8755375"/>
          </a:xfrm>
          <a:custGeom>
            <a:avLst/>
            <a:gdLst/>
            <a:ahLst/>
            <a:cxnLst/>
            <a:rect l="l" t="t" r="r" b="b"/>
            <a:pathLst>
              <a:path w="3577721" h="1908097">
                <a:moveTo>
                  <a:pt x="3420" y="0"/>
                </a:moveTo>
                <a:lnTo>
                  <a:pt x="3574302" y="0"/>
                </a:lnTo>
                <a:cubicBezTo>
                  <a:pt x="3575209" y="0"/>
                  <a:pt x="3576078" y="360"/>
                  <a:pt x="3576720" y="1002"/>
                </a:cubicBezTo>
                <a:cubicBezTo>
                  <a:pt x="3577361" y="1643"/>
                  <a:pt x="3577721" y="2513"/>
                  <a:pt x="3577721" y="3420"/>
                </a:cubicBezTo>
                <a:lnTo>
                  <a:pt x="3577721" y="1904678"/>
                </a:lnTo>
                <a:cubicBezTo>
                  <a:pt x="3577721" y="1905585"/>
                  <a:pt x="3577361" y="1906454"/>
                  <a:pt x="3576720" y="1907096"/>
                </a:cubicBezTo>
                <a:cubicBezTo>
                  <a:pt x="3576078" y="1907737"/>
                  <a:pt x="3575209" y="1908097"/>
                  <a:pt x="3574302" y="1908097"/>
                </a:cubicBezTo>
                <a:lnTo>
                  <a:pt x="3420" y="1908097"/>
                </a:lnTo>
                <a:cubicBezTo>
                  <a:pt x="2513" y="1908097"/>
                  <a:pt x="1643" y="1907737"/>
                  <a:pt x="1002" y="1907096"/>
                </a:cubicBezTo>
                <a:cubicBezTo>
                  <a:pt x="360" y="1906454"/>
                  <a:pt x="0" y="1905585"/>
                  <a:pt x="0" y="1904678"/>
                </a:cubicBezTo>
                <a:lnTo>
                  <a:pt x="0" y="3420"/>
                </a:lnTo>
                <a:cubicBezTo>
                  <a:pt x="0" y="2513"/>
                  <a:pt x="360" y="1643"/>
                  <a:pt x="1002" y="1002"/>
                </a:cubicBezTo>
                <a:cubicBezTo>
                  <a:pt x="1643" y="360"/>
                  <a:pt x="2513" y="0"/>
                  <a:pt x="3420" y="0"/>
                </a:cubicBezTo>
                <a:close/>
              </a:path>
            </a:pathLst>
          </a:custGeom>
          <a:solidFill>
            <a:srgbClr val="0CC0DF">
              <a:alpha val="60784"/>
            </a:srgbClr>
          </a:solidFill>
        </p:spPr>
        <p:txBody>
          <a:bodyPr/>
          <a:lstStyle/>
          <a:p>
            <a:endParaRPr lang="es-ES" sz="2400" dirty="0"/>
          </a:p>
        </p:txBody>
      </p:sp>
      <p:sp>
        <p:nvSpPr>
          <p:cNvPr id="27" name="TextBox 27"/>
          <p:cNvSpPr txBox="1"/>
          <p:nvPr/>
        </p:nvSpPr>
        <p:spPr>
          <a:xfrm>
            <a:off x="2409637" y="2785170"/>
            <a:ext cx="4367544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ES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(Django)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r>
              <a:rPr lang="es-ES" sz="3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MySQL.</a:t>
            </a:r>
            <a:endParaRPr lang="en-US" sz="3200" dirty="0">
              <a:solidFill>
                <a:schemeClr val="bg2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600597" y="2048087"/>
            <a:ext cx="6670027" cy="412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s-ES" sz="3600" dirty="0">
                <a:solidFill>
                  <a:schemeClr val="bg2"/>
                </a:solidFill>
                <a:latin typeface="Abadi" panose="020F0502020204030204" pitchFamily="34" charset="0"/>
              </a:rPr>
              <a:t>Desarrollo De Un Sistema Web</a:t>
            </a:r>
            <a:endParaRPr lang="en-US" sz="3600" dirty="0">
              <a:solidFill>
                <a:schemeClr val="bg2"/>
              </a:solidFill>
              <a:latin typeface="Abadi" panose="020F0502020204030204" pitchFamily="34" charset="0"/>
              <a:ea typeface="HK Grotesk Bold"/>
              <a:cs typeface="HK Grotesk Bold"/>
              <a:sym typeface="HK Grotesk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407232" y="3258892"/>
            <a:ext cx="5160546" cy="968891"/>
            <a:chOff x="0" y="0"/>
            <a:chExt cx="979762" cy="1221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9762" cy="122183"/>
            </a:xfrm>
            <a:custGeom>
              <a:avLst/>
              <a:gdLst/>
              <a:ahLst/>
              <a:cxnLst/>
              <a:rect l="l" t="t" r="r" b="b"/>
              <a:pathLst>
                <a:path w="979762" h="122183">
                  <a:moveTo>
                    <a:pt x="22893" y="0"/>
                  </a:moveTo>
                  <a:lnTo>
                    <a:pt x="956870" y="0"/>
                  </a:lnTo>
                  <a:cubicBezTo>
                    <a:pt x="962941" y="0"/>
                    <a:pt x="968764" y="2412"/>
                    <a:pt x="973057" y="6705"/>
                  </a:cubicBezTo>
                  <a:cubicBezTo>
                    <a:pt x="977351" y="10998"/>
                    <a:pt x="979762" y="16821"/>
                    <a:pt x="979762" y="22893"/>
                  </a:cubicBezTo>
                  <a:lnTo>
                    <a:pt x="979762" y="99290"/>
                  </a:lnTo>
                  <a:cubicBezTo>
                    <a:pt x="979762" y="105362"/>
                    <a:pt x="977351" y="111185"/>
                    <a:pt x="973057" y="115478"/>
                  </a:cubicBezTo>
                  <a:cubicBezTo>
                    <a:pt x="968764" y="119771"/>
                    <a:pt x="962941" y="122183"/>
                    <a:pt x="956870" y="122183"/>
                  </a:cubicBezTo>
                  <a:lnTo>
                    <a:pt x="22893" y="122183"/>
                  </a:lnTo>
                  <a:cubicBezTo>
                    <a:pt x="16821" y="122183"/>
                    <a:pt x="10998" y="119771"/>
                    <a:pt x="6705" y="115478"/>
                  </a:cubicBezTo>
                  <a:cubicBezTo>
                    <a:pt x="2412" y="111185"/>
                    <a:pt x="0" y="105362"/>
                    <a:pt x="0" y="99290"/>
                  </a:cubicBezTo>
                  <a:lnTo>
                    <a:pt x="0" y="22893"/>
                  </a:lnTo>
                  <a:cubicBezTo>
                    <a:pt x="0" y="16821"/>
                    <a:pt x="2412" y="10998"/>
                    <a:pt x="6705" y="6705"/>
                  </a:cubicBezTo>
                  <a:cubicBezTo>
                    <a:pt x="10998" y="2412"/>
                    <a:pt x="16821" y="0"/>
                    <a:pt x="22893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79762" cy="17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28343" y="3155621"/>
            <a:ext cx="1442186" cy="12825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235638" y="3567261"/>
            <a:ext cx="609146" cy="55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3600" b="1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452603" y="3645556"/>
            <a:ext cx="4508209" cy="428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s-ES" sz="4000" dirty="0">
                <a:solidFill>
                  <a:schemeClr val="bg1"/>
                </a:solidFill>
              </a:rPr>
              <a:t>Interfaz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s-ES" sz="4000" dirty="0">
                <a:solidFill>
                  <a:schemeClr val="bg1"/>
                </a:solidFill>
              </a:rPr>
              <a:t>Amigable</a:t>
            </a:r>
            <a:endParaRPr lang="es-ES" sz="3600" b="1" dirty="0">
              <a:solidFill>
                <a:schemeClr val="bg1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35324" y="4499892"/>
            <a:ext cx="4409665" cy="314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255"/>
              </a:lnSpc>
              <a:buFont typeface="Wingdings" panose="05000000000000000000" pitchFamily="2" charset="2"/>
              <a:buChar char="ü"/>
            </a:pPr>
            <a:r>
              <a:rPr lang="es-E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Implementada</a:t>
            </a:r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wix.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F138839-DC0F-3A90-2EEF-0B5CD5E83E37}"/>
              </a:ext>
            </a:extLst>
          </p:cNvPr>
          <p:cNvGrpSpPr/>
          <p:nvPr/>
        </p:nvGrpSpPr>
        <p:grpSpPr>
          <a:xfrm>
            <a:off x="6796515" y="4146205"/>
            <a:ext cx="9268137" cy="4516387"/>
            <a:chOff x="6812212" y="5395306"/>
            <a:chExt cx="9268137" cy="4516387"/>
          </a:xfrm>
        </p:grpSpPr>
        <p:grpSp>
          <p:nvGrpSpPr>
            <p:cNvPr id="14" name="Group 14"/>
            <p:cNvGrpSpPr/>
            <p:nvPr/>
          </p:nvGrpSpPr>
          <p:grpSpPr>
            <a:xfrm>
              <a:off x="6812212" y="6526632"/>
              <a:ext cx="8430238" cy="3385061"/>
              <a:chOff x="0" y="-769357"/>
              <a:chExt cx="2220309" cy="891540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979762" cy="1793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11"/>
                  </a:lnSpc>
                </a:pPr>
                <a:endParaRPr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956404" y="-769357"/>
                <a:ext cx="1263905" cy="205767"/>
              </a:xfrm>
              <a:custGeom>
                <a:avLst/>
                <a:gdLst/>
                <a:ahLst/>
                <a:cxnLst/>
                <a:rect l="l" t="t" r="r" b="b"/>
                <a:pathLst>
                  <a:path w="979762" h="122183">
                    <a:moveTo>
                      <a:pt x="22893" y="0"/>
                    </a:moveTo>
                    <a:lnTo>
                      <a:pt x="956870" y="0"/>
                    </a:lnTo>
                    <a:cubicBezTo>
                      <a:pt x="962941" y="0"/>
                      <a:pt x="968764" y="2412"/>
                      <a:pt x="973057" y="6705"/>
                    </a:cubicBezTo>
                    <a:cubicBezTo>
                      <a:pt x="977351" y="10998"/>
                      <a:pt x="979762" y="16821"/>
                      <a:pt x="979762" y="22893"/>
                    </a:cubicBezTo>
                    <a:lnTo>
                      <a:pt x="979762" y="99290"/>
                    </a:lnTo>
                    <a:cubicBezTo>
                      <a:pt x="979762" y="105362"/>
                      <a:pt x="977351" y="111185"/>
                      <a:pt x="973057" y="115478"/>
                    </a:cubicBezTo>
                    <a:cubicBezTo>
                      <a:pt x="968764" y="119771"/>
                      <a:pt x="962941" y="122183"/>
                      <a:pt x="956870" y="122183"/>
                    </a:cubicBezTo>
                    <a:lnTo>
                      <a:pt x="22893" y="122183"/>
                    </a:lnTo>
                    <a:cubicBezTo>
                      <a:pt x="16821" y="122183"/>
                      <a:pt x="10998" y="119771"/>
                      <a:pt x="6705" y="115478"/>
                    </a:cubicBezTo>
                    <a:cubicBezTo>
                      <a:pt x="2412" y="111185"/>
                      <a:pt x="0" y="105362"/>
                      <a:pt x="0" y="99290"/>
                    </a:cubicBezTo>
                    <a:lnTo>
                      <a:pt x="0" y="22893"/>
                    </a:lnTo>
                    <a:cubicBezTo>
                      <a:pt x="0" y="16821"/>
                      <a:pt x="2412" y="10998"/>
                      <a:pt x="6705" y="6705"/>
                    </a:cubicBezTo>
                    <a:cubicBezTo>
                      <a:pt x="10998" y="2412"/>
                      <a:pt x="16821" y="0"/>
                      <a:pt x="22893" y="0"/>
                    </a:cubicBezTo>
                    <a:close/>
                  </a:path>
                </a:pathLst>
              </a:custGeom>
              <a:solidFill>
                <a:srgbClr val="0CC0DF"/>
              </a:solidFill>
            </p:spPr>
            <p:txBody>
              <a:bodyPr/>
              <a:lstStyle/>
              <a:p>
                <a:endParaRPr lang="es-ES" dirty="0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9396614" y="5395306"/>
              <a:ext cx="6683735" cy="2354660"/>
              <a:chOff x="-6455141" y="19050"/>
              <a:chExt cx="7191741" cy="253362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6455141" y="903944"/>
                <a:ext cx="1649204" cy="164873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1FF72"/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11"/>
                  </a:lnSpc>
                </a:pPr>
                <a:endParaRPr/>
              </a:p>
            </p:txBody>
          </p:sp>
        </p:grpSp>
      </p:grpSp>
      <p:sp>
        <p:nvSpPr>
          <p:cNvPr id="35" name="TextBox 35"/>
          <p:cNvSpPr txBox="1"/>
          <p:nvPr/>
        </p:nvSpPr>
        <p:spPr>
          <a:xfrm>
            <a:off x="9794831" y="5493685"/>
            <a:ext cx="609146" cy="55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3600" b="1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72178" y="5589987"/>
            <a:ext cx="3596022" cy="428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s-ES" sz="4000" dirty="0">
                <a:solidFill>
                  <a:schemeClr val="bg1"/>
                </a:solidFill>
              </a:rPr>
              <a:t>Módulos</a:t>
            </a:r>
            <a:r>
              <a:rPr lang="en-GB" sz="4000" dirty="0">
                <a:solidFill>
                  <a:schemeClr val="bg1"/>
                </a:solidFill>
              </a:rPr>
              <a:t> Claves</a:t>
            </a:r>
            <a:endParaRPr lang="en-US" sz="3600" b="1" dirty="0">
              <a:solidFill>
                <a:schemeClr val="bg1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640855" y="6104774"/>
            <a:ext cx="7116265" cy="317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 de registros de los pagos e ingresos.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Generación de reportes financieros.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Autenticación y roles de usuario.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Notificaciones automáticas</a:t>
            </a: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31279" y="1621804"/>
            <a:ext cx="2615749" cy="5339960"/>
            <a:chOff x="-1756047" y="-4767291"/>
            <a:chExt cx="2492647" cy="5503891"/>
          </a:xfrm>
        </p:grpSpPr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  <p:sp>
          <p:nvSpPr>
            <p:cNvPr id="18" name="Freeform 18"/>
            <p:cNvSpPr/>
            <p:nvPr/>
          </p:nvSpPr>
          <p:spPr>
            <a:xfrm>
              <a:off x="-1756047" y="-4767291"/>
              <a:ext cx="1427109" cy="128562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 dirty="0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501220" y="1978387"/>
            <a:ext cx="609146" cy="55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0"/>
              </a:lnSpc>
            </a:pPr>
            <a:r>
              <a:rPr lang="en-US" sz="3600" b="1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01</a:t>
            </a:r>
          </a:p>
        </p:txBody>
      </p:sp>
      <p:sp>
        <p:nvSpPr>
          <p:cNvPr id="39" name="Botón de acción: ir al final 38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D378078F-DFB4-AC96-5B71-C0321F136BFA}"/>
              </a:ext>
            </a:extLst>
          </p:cNvPr>
          <p:cNvSpPr/>
          <p:nvPr/>
        </p:nvSpPr>
        <p:spPr>
          <a:xfrm>
            <a:off x="17210325" y="9260963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Botón de acción: ir hacia delante o siguiente 3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75D0D94-F072-5A70-4390-AB1CE18291D6}"/>
              </a:ext>
            </a:extLst>
          </p:cNvPr>
          <p:cNvSpPr/>
          <p:nvPr/>
        </p:nvSpPr>
        <p:spPr>
          <a:xfrm>
            <a:off x="16576992" y="9262273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Botón de acción: ir a inicio 4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8A9D5F6-785C-77CD-EDA1-E21A2279ECF8}"/>
              </a:ext>
            </a:extLst>
          </p:cNvPr>
          <p:cNvSpPr/>
          <p:nvPr/>
        </p:nvSpPr>
        <p:spPr>
          <a:xfrm>
            <a:off x="15961305" y="9268174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Botón de acción: ir hacia atrás o anterior 4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130BA58-4174-AA5A-9353-8CEC70A29C32}"/>
              </a:ext>
            </a:extLst>
          </p:cNvPr>
          <p:cNvSpPr/>
          <p:nvPr/>
        </p:nvSpPr>
        <p:spPr>
          <a:xfrm>
            <a:off x="15354229" y="9275386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C6518-B0F8-2275-B356-6B8F05938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5B2226-D28E-46FC-3EDB-873D3FE7F86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405373-5B3E-608C-DB3C-2FA232B491E0}"/>
              </a:ext>
            </a:extLst>
          </p:cNvPr>
          <p:cNvSpPr/>
          <p:nvPr/>
        </p:nvSpPr>
        <p:spPr>
          <a:xfrm>
            <a:off x="1028700" y="93936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1F664C7-A0BB-FC86-B94B-F93F5FE1C086}"/>
              </a:ext>
            </a:extLst>
          </p:cNvPr>
          <p:cNvSpPr/>
          <p:nvPr/>
        </p:nvSpPr>
        <p:spPr>
          <a:xfrm>
            <a:off x="14397963" y="7123103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F1467E3-BB9B-C005-4145-650C8C16FF02}"/>
              </a:ext>
            </a:extLst>
          </p:cNvPr>
          <p:cNvSpPr/>
          <p:nvPr/>
        </p:nvSpPr>
        <p:spPr>
          <a:xfrm>
            <a:off x="4370258" y="7123103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A8AA683-12E6-45D7-649C-359618DFA23B}"/>
              </a:ext>
            </a:extLst>
          </p:cNvPr>
          <p:cNvSpPr/>
          <p:nvPr/>
        </p:nvSpPr>
        <p:spPr>
          <a:xfrm>
            <a:off x="12856348" y="1360054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7"/>
                </a:lnTo>
                <a:lnTo>
                  <a:pt x="0" y="228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24B00A3-128B-EE54-45C5-E4903BFECB6F}"/>
              </a:ext>
            </a:extLst>
          </p:cNvPr>
          <p:cNvSpPr/>
          <p:nvPr/>
        </p:nvSpPr>
        <p:spPr>
          <a:xfrm>
            <a:off x="7957756" y="-797825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1" y="0"/>
                </a:lnTo>
                <a:lnTo>
                  <a:pt x="1595651" y="1595650"/>
                </a:lnTo>
                <a:lnTo>
                  <a:pt x="0" y="159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519A87F-513A-19CE-3357-F4F7028EA7BD}"/>
              </a:ext>
            </a:extLst>
          </p:cNvPr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5F92F008-1FC4-1A90-83FD-8AD5CB6D5BAD}"/>
              </a:ext>
            </a:extLst>
          </p:cNvPr>
          <p:cNvSpPr/>
          <p:nvPr/>
        </p:nvSpPr>
        <p:spPr>
          <a:xfrm>
            <a:off x="1952171" y="1245901"/>
            <a:ext cx="15223880" cy="7795198"/>
          </a:xfrm>
          <a:custGeom>
            <a:avLst/>
            <a:gdLst/>
            <a:ahLst/>
            <a:cxnLst/>
            <a:rect l="l" t="t" r="r" b="b"/>
            <a:pathLst>
              <a:path w="3577721" h="1908097">
                <a:moveTo>
                  <a:pt x="3420" y="0"/>
                </a:moveTo>
                <a:lnTo>
                  <a:pt x="3574302" y="0"/>
                </a:lnTo>
                <a:cubicBezTo>
                  <a:pt x="3575209" y="0"/>
                  <a:pt x="3576078" y="360"/>
                  <a:pt x="3576720" y="1002"/>
                </a:cubicBezTo>
                <a:cubicBezTo>
                  <a:pt x="3577361" y="1643"/>
                  <a:pt x="3577721" y="2513"/>
                  <a:pt x="3577721" y="3420"/>
                </a:cubicBezTo>
                <a:lnTo>
                  <a:pt x="3577721" y="1904678"/>
                </a:lnTo>
                <a:cubicBezTo>
                  <a:pt x="3577721" y="1905585"/>
                  <a:pt x="3577361" y="1906454"/>
                  <a:pt x="3576720" y="1907096"/>
                </a:cubicBezTo>
                <a:cubicBezTo>
                  <a:pt x="3576078" y="1907737"/>
                  <a:pt x="3575209" y="1908097"/>
                  <a:pt x="3574302" y="1908097"/>
                </a:cubicBezTo>
                <a:lnTo>
                  <a:pt x="3420" y="1908097"/>
                </a:lnTo>
                <a:cubicBezTo>
                  <a:pt x="2513" y="1908097"/>
                  <a:pt x="1643" y="1907737"/>
                  <a:pt x="1002" y="1907096"/>
                </a:cubicBezTo>
                <a:cubicBezTo>
                  <a:pt x="360" y="1906454"/>
                  <a:pt x="0" y="1905585"/>
                  <a:pt x="0" y="1904678"/>
                </a:cubicBezTo>
                <a:lnTo>
                  <a:pt x="0" y="3420"/>
                </a:lnTo>
                <a:cubicBezTo>
                  <a:pt x="0" y="2513"/>
                  <a:pt x="360" y="1643"/>
                  <a:pt x="1002" y="1002"/>
                </a:cubicBezTo>
                <a:cubicBezTo>
                  <a:pt x="1643" y="360"/>
                  <a:pt x="2513" y="0"/>
                  <a:pt x="3420" y="0"/>
                </a:cubicBezTo>
                <a:close/>
              </a:path>
            </a:pathLst>
          </a:custGeom>
          <a:solidFill>
            <a:srgbClr val="0CC0DF">
              <a:alpha val="60784"/>
            </a:srgbClr>
          </a:solidFill>
        </p:spPr>
        <p:txBody>
          <a:bodyPr/>
          <a:lstStyle/>
          <a:p>
            <a:endParaRPr lang="es-ES" sz="2400" dirty="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CFD2244-1727-5F1F-BE05-4200A6696ABD}"/>
              </a:ext>
            </a:extLst>
          </p:cNvPr>
          <p:cNvSpPr txBox="1"/>
          <p:nvPr/>
        </p:nvSpPr>
        <p:spPr>
          <a:xfrm>
            <a:off x="3552164" y="3488267"/>
            <a:ext cx="12783665" cy="288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200" dirty="0">
                <a:solidFill>
                  <a:srgbClr val="F3F3F2"/>
                </a:solidFill>
                <a:latin typeface="Poppins"/>
                <a:ea typeface="Poppins"/>
                <a:cs typeface="Poppins"/>
                <a:sym typeface="Poppins"/>
              </a:rPr>
              <a:t>Reducción del 30% en la carga administrativa.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200" dirty="0">
                <a:solidFill>
                  <a:srgbClr val="F3F3F2"/>
                </a:solidFill>
                <a:latin typeface="Poppins"/>
                <a:ea typeface="Poppins"/>
                <a:cs typeface="Poppins"/>
                <a:sym typeface="Poppins"/>
              </a:rPr>
              <a:t>Mayor seguridad y transparencia en las transacciones.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3200" dirty="0">
                <a:solidFill>
                  <a:srgbClr val="F3F3F2"/>
                </a:solidFill>
                <a:latin typeface="Poppins"/>
                <a:ea typeface="Poppins"/>
                <a:cs typeface="Poppins"/>
                <a:sym typeface="Poppins"/>
              </a:rPr>
              <a:t>Optimización de la gestión de registros en los pagos y reducción de errores.</a:t>
            </a:r>
            <a:endParaRPr lang="en-US" sz="3200" dirty="0">
              <a:solidFill>
                <a:srgbClr val="F3F3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8486F28-FCE9-808C-785C-F6D8D2355DD9}"/>
              </a:ext>
            </a:extLst>
          </p:cNvPr>
          <p:cNvSpPr txBox="1"/>
          <p:nvPr/>
        </p:nvSpPr>
        <p:spPr>
          <a:xfrm>
            <a:off x="4359372" y="1523132"/>
            <a:ext cx="10283800" cy="1384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29"/>
              </a:lnSpc>
            </a:pPr>
            <a:r>
              <a:rPr lang="en-US" sz="5400" b="1" dirty="0">
                <a:solidFill>
                  <a:srgbClr val="92D0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BENEFICIOS ESPERADOS</a:t>
            </a:r>
          </a:p>
        </p:txBody>
      </p:sp>
      <p:sp>
        <p:nvSpPr>
          <p:cNvPr id="9" name="Botón de acción: ir al final 8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AFF128F5-552A-7611-469A-B2941EFAD5A3}"/>
              </a:ext>
            </a:extLst>
          </p:cNvPr>
          <p:cNvSpPr/>
          <p:nvPr/>
        </p:nvSpPr>
        <p:spPr>
          <a:xfrm>
            <a:off x="16631900" y="8420100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Botón de acción: ir hacia delante o siguiente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10632EC-E8EA-E123-A53B-CF44FC27E053}"/>
              </a:ext>
            </a:extLst>
          </p:cNvPr>
          <p:cNvSpPr/>
          <p:nvPr/>
        </p:nvSpPr>
        <p:spPr>
          <a:xfrm>
            <a:off x="15998567" y="8421410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Botón de acción: ir a inicio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818FB90-0E6C-5364-5242-25E2E2AC59F6}"/>
              </a:ext>
            </a:extLst>
          </p:cNvPr>
          <p:cNvSpPr/>
          <p:nvPr/>
        </p:nvSpPr>
        <p:spPr>
          <a:xfrm>
            <a:off x="15382880" y="8427311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Botón de acción: ir hacia atrás o anterior 1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E3757F0-E1DB-1EE3-F149-534782638EA8}"/>
              </a:ext>
            </a:extLst>
          </p:cNvPr>
          <p:cNvSpPr/>
          <p:nvPr/>
        </p:nvSpPr>
        <p:spPr>
          <a:xfrm>
            <a:off x="14775804" y="8434523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31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866337" y="2563835"/>
            <a:ext cx="4906063" cy="699370"/>
            <a:chOff x="0" y="0"/>
            <a:chExt cx="1264357" cy="1183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4357" cy="118388"/>
            </a:xfrm>
            <a:custGeom>
              <a:avLst/>
              <a:gdLst/>
              <a:ahLst/>
              <a:cxnLst/>
              <a:rect l="l" t="t" r="r" b="b"/>
              <a:pathLst>
                <a:path w="1264357" h="118388">
                  <a:moveTo>
                    <a:pt x="16906" y="0"/>
                  </a:moveTo>
                  <a:lnTo>
                    <a:pt x="1247452" y="0"/>
                  </a:lnTo>
                  <a:cubicBezTo>
                    <a:pt x="1251935" y="0"/>
                    <a:pt x="1256235" y="1781"/>
                    <a:pt x="1259406" y="4952"/>
                  </a:cubicBezTo>
                  <a:cubicBezTo>
                    <a:pt x="1262576" y="8122"/>
                    <a:pt x="1264357" y="12422"/>
                    <a:pt x="1264357" y="16906"/>
                  </a:cubicBezTo>
                  <a:lnTo>
                    <a:pt x="1264357" y="101482"/>
                  </a:lnTo>
                  <a:cubicBezTo>
                    <a:pt x="1264357" y="110819"/>
                    <a:pt x="1256788" y="118388"/>
                    <a:pt x="1247452" y="118388"/>
                  </a:cubicBezTo>
                  <a:lnTo>
                    <a:pt x="16906" y="118388"/>
                  </a:lnTo>
                  <a:cubicBezTo>
                    <a:pt x="12422" y="118388"/>
                    <a:pt x="8122" y="116607"/>
                    <a:pt x="4952" y="113437"/>
                  </a:cubicBezTo>
                  <a:cubicBezTo>
                    <a:pt x="1781" y="110266"/>
                    <a:pt x="0" y="105966"/>
                    <a:pt x="0" y="101482"/>
                  </a:cubicBezTo>
                  <a:lnTo>
                    <a:pt x="0" y="16906"/>
                  </a:lnTo>
                  <a:cubicBezTo>
                    <a:pt x="0" y="12422"/>
                    <a:pt x="1781" y="8122"/>
                    <a:pt x="4952" y="4952"/>
                  </a:cubicBezTo>
                  <a:cubicBezTo>
                    <a:pt x="8122" y="1781"/>
                    <a:pt x="12422" y="0"/>
                    <a:pt x="16906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s-ES" sz="3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64357" cy="175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 sz="3200"/>
            </a:p>
          </p:txBody>
        </p:sp>
      </p:grpSp>
      <p:sp>
        <p:nvSpPr>
          <p:cNvPr id="21" name="Freeform 21"/>
          <p:cNvSpPr/>
          <p:nvPr/>
        </p:nvSpPr>
        <p:spPr>
          <a:xfrm>
            <a:off x="-209543" y="-110283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>
            <a:off x="15041975" y="8717718"/>
            <a:ext cx="2321051" cy="2321051"/>
          </a:xfrm>
          <a:custGeom>
            <a:avLst/>
            <a:gdLst/>
            <a:ahLst/>
            <a:cxnLst/>
            <a:rect l="l" t="t" r="r" b="b"/>
            <a:pathLst>
              <a:path w="2321051" h="2321051">
                <a:moveTo>
                  <a:pt x="0" y="0"/>
                </a:moveTo>
                <a:lnTo>
                  <a:pt x="2321051" y="0"/>
                </a:lnTo>
                <a:lnTo>
                  <a:pt x="2321051" y="2321051"/>
                </a:lnTo>
                <a:lnTo>
                  <a:pt x="0" y="232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Freeform 24"/>
          <p:cNvSpPr/>
          <p:nvPr/>
        </p:nvSpPr>
        <p:spPr>
          <a:xfrm>
            <a:off x="6012207" y="9024549"/>
            <a:ext cx="1442186" cy="1442186"/>
          </a:xfrm>
          <a:custGeom>
            <a:avLst/>
            <a:gdLst/>
            <a:ahLst/>
            <a:cxnLst/>
            <a:rect l="l" t="t" r="r" b="b"/>
            <a:pathLst>
              <a:path w="1442186" h="1442186">
                <a:moveTo>
                  <a:pt x="0" y="0"/>
                </a:moveTo>
                <a:lnTo>
                  <a:pt x="1442186" y="0"/>
                </a:lnTo>
                <a:lnTo>
                  <a:pt x="1442186" y="1442186"/>
                </a:lnTo>
                <a:lnTo>
                  <a:pt x="0" y="14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Freeform 25"/>
          <p:cNvSpPr/>
          <p:nvPr/>
        </p:nvSpPr>
        <p:spPr>
          <a:xfrm>
            <a:off x="-773078" y="4135278"/>
            <a:ext cx="2287216" cy="2287216"/>
          </a:xfrm>
          <a:custGeom>
            <a:avLst/>
            <a:gdLst/>
            <a:ahLst/>
            <a:cxnLst/>
            <a:rect l="l" t="t" r="r" b="b"/>
            <a:pathLst>
              <a:path w="2287216" h="2287216">
                <a:moveTo>
                  <a:pt x="0" y="0"/>
                </a:moveTo>
                <a:lnTo>
                  <a:pt x="2287216" y="0"/>
                </a:lnTo>
                <a:lnTo>
                  <a:pt x="2287216" y="2287216"/>
                </a:lnTo>
                <a:lnTo>
                  <a:pt x="0" y="2287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6" name="Freeform 26"/>
          <p:cNvSpPr/>
          <p:nvPr/>
        </p:nvSpPr>
        <p:spPr>
          <a:xfrm>
            <a:off x="17158447" y="821566"/>
            <a:ext cx="1595650" cy="1595650"/>
          </a:xfrm>
          <a:custGeom>
            <a:avLst/>
            <a:gdLst/>
            <a:ahLst/>
            <a:cxnLst/>
            <a:rect l="l" t="t" r="r" b="b"/>
            <a:pathLst>
              <a:path w="1595650" h="1595650">
                <a:moveTo>
                  <a:pt x="0" y="0"/>
                </a:moveTo>
                <a:lnTo>
                  <a:pt x="1595650" y="0"/>
                </a:lnTo>
                <a:lnTo>
                  <a:pt x="1595650" y="1595651"/>
                </a:lnTo>
                <a:lnTo>
                  <a:pt x="0" y="159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7" name="Freeform 27"/>
          <p:cNvSpPr/>
          <p:nvPr/>
        </p:nvSpPr>
        <p:spPr>
          <a:xfrm>
            <a:off x="878206" y="9725103"/>
            <a:ext cx="1314702" cy="1314702"/>
          </a:xfrm>
          <a:custGeom>
            <a:avLst/>
            <a:gdLst/>
            <a:ahLst/>
            <a:cxnLst/>
            <a:rect l="l" t="t" r="r" b="b"/>
            <a:pathLst>
              <a:path w="1314702" h="1314702">
                <a:moveTo>
                  <a:pt x="0" y="0"/>
                </a:moveTo>
                <a:lnTo>
                  <a:pt x="1314702" y="0"/>
                </a:lnTo>
                <a:lnTo>
                  <a:pt x="1314702" y="1314702"/>
                </a:lnTo>
                <a:lnTo>
                  <a:pt x="0" y="131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80006AE9-DE9D-9E47-1F2F-4FCC47C4FB77}"/>
              </a:ext>
            </a:extLst>
          </p:cNvPr>
          <p:cNvSpPr txBox="1"/>
          <p:nvPr/>
        </p:nvSpPr>
        <p:spPr>
          <a:xfrm>
            <a:off x="9372600" y="5982606"/>
            <a:ext cx="5037373" cy="6993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11"/>
              </a:lnSpc>
            </a:pPr>
            <a:endParaRPr b="1">
              <a:solidFill>
                <a:schemeClr val="bg1"/>
              </a:solidFill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77C8DCDC-123F-A160-96BA-0D836BB25CB3}"/>
              </a:ext>
            </a:extLst>
          </p:cNvPr>
          <p:cNvGrpSpPr/>
          <p:nvPr/>
        </p:nvGrpSpPr>
        <p:grpSpPr>
          <a:xfrm>
            <a:off x="1938485" y="5720290"/>
            <a:ext cx="6138716" cy="1036980"/>
            <a:chOff x="0" y="-57150"/>
            <a:chExt cx="1582028" cy="175538"/>
          </a:xfrm>
        </p:grpSpPr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CF8407F4-6995-133A-55AF-FC0D4BD1AA16}"/>
                </a:ext>
              </a:extLst>
            </p:cNvPr>
            <p:cNvSpPr/>
            <p:nvPr/>
          </p:nvSpPr>
          <p:spPr>
            <a:xfrm>
              <a:off x="317671" y="0"/>
              <a:ext cx="1264357" cy="118388"/>
            </a:xfrm>
            <a:custGeom>
              <a:avLst/>
              <a:gdLst/>
              <a:ahLst/>
              <a:cxnLst/>
              <a:rect l="l" t="t" r="r" b="b"/>
              <a:pathLst>
                <a:path w="1264357" h="118388">
                  <a:moveTo>
                    <a:pt x="16906" y="0"/>
                  </a:moveTo>
                  <a:lnTo>
                    <a:pt x="1247452" y="0"/>
                  </a:lnTo>
                  <a:cubicBezTo>
                    <a:pt x="1251935" y="0"/>
                    <a:pt x="1256235" y="1781"/>
                    <a:pt x="1259406" y="4952"/>
                  </a:cubicBezTo>
                  <a:cubicBezTo>
                    <a:pt x="1262576" y="8122"/>
                    <a:pt x="1264357" y="12422"/>
                    <a:pt x="1264357" y="16906"/>
                  </a:cubicBezTo>
                  <a:lnTo>
                    <a:pt x="1264357" y="101482"/>
                  </a:lnTo>
                  <a:cubicBezTo>
                    <a:pt x="1264357" y="110819"/>
                    <a:pt x="1256788" y="118388"/>
                    <a:pt x="1247452" y="118388"/>
                  </a:cubicBezTo>
                  <a:lnTo>
                    <a:pt x="16906" y="118388"/>
                  </a:lnTo>
                  <a:cubicBezTo>
                    <a:pt x="12422" y="118388"/>
                    <a:pt x="8122" y="116607"/>
                    <a:pt x="4952" y="113437"/>
                  </a:cubicBezTo>
                  <a:cubicBezTo>
                    <a:pt x="1781" y="110266"/>
                    <a:pt x="0" y="105966"/>
                    <a:pt x="0" y="101482"/>
                  </a:cubicBezTo>
                  <a:lnTo>
                    <a:pt x="0" y="16906"/>
                  </a:lnTo>
                  <a:cubicBezTo>
                    <a:pt x="0" y="12422"/>
                    <a:pt x="1781" y="8122"/>
                    <a:pt x="4952" y="4952"/>
                  </a:cubicBezTo>
                  <a:cubicBezTo>
                    <a:pt x="8122" y="1781"/>
                    <a:pt x="12422" y="0"/>
                    <a:pt x="16906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s-ES" sz="3200"/>
            </a:p>
          </p:txBody>
        </p:sp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3F965C9B-77F4-7287-C928-D291FF1C3441}"/>
                </a:ext>
              </a:extLst>
            </p:cNvPr>
            <p:cNvSpPr txBox="1"/>
            <p:nvPr/>
          </p:nvSpPr>
          <p:spPr>
            <a:xfrm>
              <a:off x="0" y="-57150"/>
              <a:ext cx="1264357" cy="175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 sz="3200"/>
            </a:p>
          </p:txBody>
        </p:sp>
      </p:grpSp>
      <p:grpSp>
        <p:nvGrpSpPr>
          <p:cNvPr id="60" name="Group 9">
            <a:extLst>
              <a:ext uri="{FF2B5EF4-FFF2-40B4-BE49-F238E27FC236}">
                <a16:creationId xmlns:a16="http://schemas.microsoft.com/office/drawing/2014/main" id="{2141EC10-9112-C169-895D-7F932A2628AD}"/>
              </a:ext>
            </a:extLst>
          </p:cNvPr>
          <p:cNvGrpSpPr/>
          <p:nvPr/>
        </p:nvGrpSpPr>
        <p:grpSpPr>
          <a:xfrm>
            <a:off x="-2545547" y="-4463754"/>
            <a:ext cx="19237897" cy="14009122"/>
            <a:chOff x="0" y="-57150"/>
            <a:chExt cx="4334915" cy="3214330"/>
          </a:xfrm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6FB6CF99-4FA9-87DD-F44C-3B96097DDA63}"/>
                </a:ext>
              </a:extLst>
            </p:cNvPr>
            <p:cNvSpPr/>
            <p:nvPr/>
          </p:nvSpPr>
          <p:spPr>
            <a:xfrm>
              <a:off x="757194" y="1249083"/>
              <a:ext cx="3577721" cy="1908097"/>
            </a:xfrm>
            <a:custGeom>
              <a:avLst/>
              <a:gdLst/>
              <a:ahLst/>
              <a:cxnLst/>
              <a:rect l="l" t="t" r="r" b="b"/>
              <a:pathLst>
                <a:path w="3577721" h="1908097">
                  <a:moveTo>
                    <a:pt x="3420" y="0"/>
                  </a:moveTo>
                  <a:lnTo>
                    <a:pt x="3574302" y="0"/>
                  </a:lnTo>
                  <a:cubicBezTo>
                    <a:pt x="3575209" y="0"/>
                    <a:pt x="3576078" y="360"/>
                    <a:pt x="3576720" y="1002"/>
                  </a:cubicBezTo>
                  <a:cubicBezTo>
                    <a:pt x="3577361" y="1643"/>
                    <a:pt x="3577721" y="2513"/>
                    <a:pt x="3577721" y="3420"/>
                  </a:cubicBezTo>
                  <a:lnTo>
                    <a:pt x="3577721" y="1904678"/>
                  </a:lnTo>
                  <a:cubicBezTo>
                    <a:pt x="3577721" y="1905585"/>
                    <a:pt x="3577361" y="1906454"/>
                    <a:pt x="3576720" y="1907096"/>
                  </a:cubicBezTo>
                  <a:cubicBezTo>
                    <a:pt x="3576078" y="1907737"/>
                    <a:pt x="3575209" y="1908097"/>
                    <a:pt x="3574302" y="1908097"/>
                  </a:cubicBezTo>
                  <a:lnTo>
                    <a:pt x="3420" y="1908097"/>
                  </a:lnTo>
                  <a:cubicBezTo>
                    <a:pt x="2513" y="1908097"/>
                    <a:pt x="1643" y="1907737"/>
                    <a:pt x="1002" y="1907096"/>
                  </a:cubicBezTo>
                  <a:cubicBezTo>
                    <a:pt x="360" y="1906454"/>
                    <a:pt x="0" y="1905585"/>
                    <a:pt x="0" y="1904678"/>
                  </a:cubicBezTo>
                  <a:lnTo>
                    <a:pt x="0" y="3420"/>
                  </a:lnTo>
                  <a:cubicBezTo>
                    <a:pt x="0" y="2513"/>
                    <a:pt x="360" y="1643"/>
                    <a:pt x="1002" y="1002"/>
                  </a:cubicBezTo>
                  <a:cubicBezTo>
                    <a:pt x="1643" y="360"/>
                    <a:pt x="2513" y="0"/>
                    <a:pt x="3420" y="0"/>
                  </a:cubicBezTo>
                  <a:close/>
                </a:path>
              </a:pathLst>
            </a:custGeom>
            <a:solidFill>
              <a:srgbClr val="0CC0DF">
                <a:alpha val="60784"/>
              </a:srgbClr>
            </a:solidFill>
          </p:spPr>
          <p:txBody>
            <a:bodyPr/>
            <a:lstStyle/>
            <a:p>
              <a:endParaRPr lang="es-ES" sz="2400" dirty="0"/>
            </a:p>
          </p:txBody>
        </p:sp>
        <p:sp>
          <p:nvSpPr>
            <p:cNvPr id="62" name="TextBox 11">
              <a:extLst>
                <a:ext uri="{FF2B5EF4-FFF2-40B4-BE49-F238E27FC236}">
                  <a16:creationId xmlns:a16="http://schemas.microsoft.com/office/drawing/2014/main" id="{87D8A459-1728-8C61-8443-3C8E68CE1244}"/>
                </a:ext>
              </a:extLst>
            </p:cNvPr>
            <p:cNvSpPr txBox="1"/>
            <p:nvPr/>
          </p:nvSpPr>
          <p:spPr>
            <a:xfrm>
              <a:off x="0" y="-57150"/>
              <a:ext cx="3577721" cy="1965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 sz="2400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2286000" y="2563836"/>
            <a:ext cx="978090" cy="699369"/>
            <a:chOff x="0" y="0"/>
            <a:chExt cx="166670" cy="1183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670" cy="118388"/>
            </a:xfrm>
            <a:custGeom>
              <a:avLst/>
              <a:gdLst/>
              <a:ahLst/>
              <a:cxnLst/>
              <a:rect l="l" t="t" r="r" b="b"/>
              <a:pathLst>
                <a:path w="166670" h="118388">
                  <a:moveTo>
                    <a:pt x="59194" y="0"/>
                  </a:moveTo>
                  <a:lnTo>
                    <a:pt x="107476" y="0"/>
                  </a:lnTo>
                  <a:cubicBezTo>
                    <a:pt x="140168" y="0"/>
                    <a:pt x="166670" y="26502"/>
                    <a:pt x="166670" y="59194"/>
                  </a:cubicBezTo>
                  <a:lnTo>
                    <a:pt x="166670" y="59194"/>
                  </a:lnTo>
                  <a:cubicBezTo>
                    <a:pt x="166670" y="74893"/>
                    <a:pt x="160433" y="89950"/>
                    <a:pt x="149332" y="101051"/>
                  </a:cubicBezTo>
                  <a:cubicBezTo>
                    <a:pt x="138231" y="112152"/>
                    <a:pt x="123175" y="118388"/>
                    <a:pt x="107476" y="118388"/>
                  </a:cubicBezTo>
                  <a:lnTo>
                    <a:pt x="59194" y="118388"/>
                  </a:lnTo>
                  <a:cubicBezTo>
                    <a:pt x="43495" y="118388"/>
                    <a:pt x="28439" y="112152"/>
                    <a:pt x="17338" y="101051"/>
                  </a:cubicBezTo>
                  <a:cubicBezTo>
                    <a:pt x="6237" y="89950"/>
                    <a:pt x="0" y="74893"/>
                    <a:pt x="0" y="59194"/>
                  </a:cubicBezTo>
                  <a:lnTo>
                    <a:pt x="0" y="59194"/>
                  </a:lnTo>
                  <a:cubicBezTo>
                    <a:pt x="0" y="43495"/>
                    <a:pt x="6237" y="28439"/>
                    <a:pt x="17338" y="17338"/>
                  </a:cubicBezTo>
                  <a:cubicBezTo>
                    <a:pt x="28439" y="6237"/>
                    <a:pt x="43495" y="0"/>
                    <a:pt x="59194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6670" cy="175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302963" y="7064799"/>
            <a:ext cx="1488237" cy="344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66"/>
              </a:lnSpc>
            </a:pPr>
            <a:r>
              <a:rPr lang="en-GB" sz="3200" dirty="0">
                <a:solidFill>
                  <a:schemeClr val="bg1"/>
                </a:solidFill>
              </a:rPr>
              <a:t>MySQL</a:t>
            </a:r>
            <a:endParaRPr lang="en-US" sz="28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424302" y="3484710"/>
            <a:ext cx="1796735" cy="34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66"/>
              </a:lnSpc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Wix.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737753" y="2741702"/>
            <a:ext cx="2891647" cy="447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5"/>
              </a:lnSpc>
            </a:pPr>
            <a:r>
              <a:rPr lang="en-GB" sz="4000" b="1" dirty="0">
                <a:solidFill>
                  <a:schemeClr val="bg2"/>
                </a:solidFill>
              </a:rPr>
              <a:t>Backend</a:t>
            </a:r>
            <a:endParaRPr lang="en-US" sz="3600" b="1" dirty="0">
              <a:solidFill>
                <a:schemeClr val="bg2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4D7DF016-B642-EBFB-617E-3596C2D2CDC1}"/>
              </a:ext>
            </a:extLst>
          </p:cNvPr>
          <p:cNvSpPr txBox="1"/>
          <p:nvPr/>
        </p:nvSpPr>
        <p:spPr>
          <a:xfrm>
            <a:off x="9824954" y="7236929"/>
            <a:ext cx="5773206" cy="34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6"/>
              </a:lnSpc>
            </a:pPr>
            <a:r>
              <a:rPr lang="es-ES" sz="3200" dirty="0">
                <a:solidFill>
                  <a:schemeClr val="bg1"/>
                </a:solidFill>
              </a:rPr>
              <a:t>SSL/TLS, autenticación de usuarios</a:t>
            </a:r>
            <a:endParaRPr lang="en-US" sz="28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1" name="Group 12">
            <a:extLst>
              <a:ext uri="{FF2B5EF4-FFF2-40B4-BE49-F238E27FC236}">
                <a16:creationId xmlns:a16="http://schemas.microsoft.com/office/drawing/2014/main" id="{8665D633-45FD-2B8E-2A78-E6ED4DAE5B26}"/>
              </a:ext>
            </a:extLst>
          </p:cNvPr>
          <p:cNvGrpSpPr/>
          <p:nvPr/>
        </p:nvGrpSpPr>
        <p:grpSpPr>
          <a:xfrm>
            <a:off x="9655635" y="2563835"/>
            <a:ext cx="4906063" cy="699370"/>
            <a:chOff x="0" y="0"/>
            <a:chExt cx="1264357" cy="118388"/>
          </a:xfrm>
        </p:grpSpPr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201E83B9-AE83-546E-9ABD-7732E951F148}"/>
                </a:ext>
              </a:extLst>
            </p:cNvPr>
            <p:cNvSpPr/>
            <p:nvPr/>
          </p:nvSpPr>
          <p:spPr>
            <a:xfrm>
              <a:off x="0" y="0"/>
              <a:ext cx="1264357" cy="118388"/>
            </a:xfrm>
            <a:custGeom>
              <a:avLst/>
              <a:gdLst/>
              <a:ahLst/>
              <a:cxnLst/>
              <a:rect l="l" t="t" r="r" b="b"/>
              <a:pathLst>
                <a:path w="1264357" h="118388">
                  <a:moveTo>
                    <a:pt x="16906" y="0"/>
                  </a:moveTo>
                  <a:lnTo>
                    <a:pt x="1247452" y="0"/>
                  </a:lnTo>
                  <a:cubicBezTo>
                    <a:pt x="1251935" y="0"/>
                    <a:pt x="1256235" y="1781"/>
                    <a:pt x="1259406" y="4952"/>
                  </a:cubicBezTo>
                  <a:cubicBezTo>
                    <a:pt x="1262576" y="8122"/>
                    <a:pt x="1264357" y="12422"/>
                    <a:pt x="1264357" y="16906"/>
                  </a:cubicBezTo>
                  <a:lnTo>
                    <a:pt x="1264357" y="101482"/>
                  </a:lnTo>
                  <a:cubicBezTo>
                    <a:pt x="1264357" y="110819"/>
                    <a:pt x="1256788" y="118388"/>
                    <a:pt x="1247452" y="118388"/>
                  </a:cubicBezTo>
                  <a:lnTo>
                    <a:pt x="16906" y="118388"/>
                  </a:lnTo>
                  <a:cubicBezTo>
                    <a:pt x="12422" y="118388"/>
                    <a:pt x="8122" y="116607"/>
                    <a:pt x="4952" y="113437"/>
                  </a:cubicBezTo>
                  <a:cubicBezTo>
                    <a:pt x="1781" y="110266"/>
                    <a:pt x="0" y="105966"/>
                    <a:pt x="0" y="101482"/>
                  </a:cubicBezTo>
                  <a:lnTo>
                    <a:pt x="0" y="16906"/>
                  </a:lnTo>
                  <a:cubicBezTo>
                    <a:pt x="0" y="12422"/>
                    <a:pt x="1781" y="8122"/>
                    <a:pt x="4952" y="4952"/>
                  </a:cubicBezTo>
                  <a:cubicBezTo>
                    <a:pt x="8122" y="1781"/>
                    <a:pt x="12422" y="0"/>
                    <a:pt x="16906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s-ES" sz="3200"/>
            </a:p>
          </p:txBody>
        </p:sp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B837FBB9-A6C8-04BA-4A7E-484C3826030F}"/>
                </a:ext>
              </a:extLst>
            </p:cNvPr>
            <p:cNvSpPr txBox="1"/>
            <p:nvPr/>
          </p:nvSpPr>
          <p:spPr>
            <a:xfrm>
              <a:off x="0" y="-57150"/>
              <a:ext cx="1264357" cy="175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 sz="3200"/>
            </a:p>
          </p:txBody>
        </p:sp>
      </p:grpSp>
      <p:grpSp>
        <p:nvGrpSpPr>
          <p:cNvPr id="44" name="Group 3">
            <a:extLst>
              <a:ext uri="{FF2B5EF4-FFF2-40B4-BE49-F238E27FC236}">
                <a16:creationId xmlns:a16="http://schemas.microsoft.com/office/drawing/2014/main" id="{B8C31DFE-AA1A-83AA-8CB9-E6BD9707F8CC}"/>
              </a:ext>
            </a:extLst>
          </p:cNvPr>
          <p:cNvGrpSpPr/>
          <p:nvPr/>
        </p:nvGrpSpPr>
        <p:grpSpPr>
          <a:xfrm>
            <a:off x="9013647" y="2563836"/>
            <a:ext cx="978090" cy="699369"/>
            <a:chOff x="0" y="0"/>
            <a:chExt cx="166670" cy="118388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31FF993D-6379-97D9-B992-2C6885CA8E84}"/>
                </a:ext>
              </a:extLst>
            </p:cNvPr>
            <p:cNvSpPr/>
            <p:nvPr/>
          </p:nvSpPr>
          <p:spPr>
            <a:xfrm>
              <a:off x="0" y="0"/>
              <a:ext cx="166670" cy="118388"/>
            </a:xfrm>
            <a:custGeom>
              <a:avLst/>
              <a:gdLst/>
              <a:ahLst/>
              <a:cxnLst/>
              <a:rect l="l" t="t" r="r" b="b"/>
              <a:pathLst>
                <a:path w="166670" h="118388">
                  <a:moveTo>
                    <a:pt x="59194" y="0"/>
                  </a:moveTo>
                  <a:lnTo>
                    <a:pt x="107476" y="0"/>
                  </a:lnTo>
                  <a:cubicBezTo>
                    <a:pt x="140168" y="0"/>
                    <a:pt x="166670" y="26502"/>
                    <a:pt x="166670" y="59194"/>
                  </a:cubicBezTo>
                  <a:lnTo>
                    <a:pt x="166670" y="59194"/>
                  </a:lnTo>
                  <a:cubicBezTo>
                    <a:pt x="166670" y="74893"/>
                    <a:pt x="160433" y="89950"/>
                    <a:pt x="149332" y="101051"/>
                  </a:cubicBezTo>
                  <a:cubicBezTo>
                    <a:pt x="138231" y="112152"/>
                    <a:pt x="123175" y="118388"/>
                    <a:pt x="107476" y="118388"/>
                  </a:cubicBezTo>
                  <a:lnTo>
                    <a:pt x="59194" y="118388"/>
                  </a:lnTo>
                  <a:cubicBezTo>
                    <a:pt x="43495" y="118388"/>
                    <a:pt x="28439" y="112152"/>
                    <a:pt x="17338" y="101051"/>
                  </a:cubicBezTo>
                  <a:cubicBezTo>
                    <a:pt x="6237" y="89950"/>
                    <a:pt x="0" y="74893"/>
                    <a:pt x="0" y="59194"/>
                  </a:cubicBezTo>
                  <a:lnTo>
                    <a:pt x="0" y="59194"/>
                  </a:lnTo>
                  <a:cubicBezTo>
                    <a:pt x="0" y="43495"/>
                    <a:pt x="6237" y="28439"/>
                    <a:pt x="17338" y="17338"/>
                  </a:cubicBezTo>
                  <a:cubicBezTo>
                    <a:pt x="28439" y="6237"/>
                    <a:pt x="43495" y="0"/>
                    <a:pt x="59194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ED3CC6D1-0354-9660-AA49-4BC27A22E13C}"/>
                </a:ext>
              </a:extLst>
            </p:cNvPr>
            <p:cNvSpPr txBox="1"/>
            <p:nvPr/>
          </p:nvSpPr>
          <p:spPr>
            <a:xfrm>
              <a:off x="0" y="-57150"/>
              <a:ext cx="166670" cy="175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grpSp>
        <p:nvGrpSpPr>
          <p:cNvPr id="50" name="Group 3">
            <a:extLst>
              <a:ext uri="{FF2B5EF4-FFF2-40B4-BE49-F238E27FC236}">
                <a16:creationId xmlns:a16="http://schemas.microsoft.com/office/drawing/2014/main" id="{3309691A-2375-E222-EAF2-5741417D4F95}"/>
              </a:ext>
            </a:extLst>
          </p:cNvPr>
          <p:cNvGrpSpPr/>
          <p:nvPr/>
        </p:nvGrpSpPr>
        <p:grpSpPr>
          <a:xfrm>
            <a:off x="2603310" y="6057901"/>
            <a:ext cx="978090" cy="699369"/>
            <a:chOff x="0" y="0"/>
            <a:chExt cx="166670" cy="118388"/>
          </a:xfrm>
        </p:grpSpPr>
        <p:sp>
          <p:nvSpPr>
            <p:cNvPr id="51" name="Freeform 4">
              <a:extLst>
                <a:ext uri="{FF2B5EF4-FFF2-40B4-BE49-F238E27FC236}">
                  <a16:creationId xmlns:a16="http://schemas.microsoft.com/office/drawing/2014/main" id="{AA3B245B-560F-C0CD-8CFB-C30CA405E369}"/>
                </a:ext>
              </a:extLst>
            </p:cNvPr>
            <p:cNvSpPr/>
            <p:nvPr/>
          </p:nvSpPr>
          <p:spPr>
            <a:xfrm>
              <a:off x="0" y="0"/>
              <a:ext cx="166670" cy="118388"/>
            </a:xfrm>
            <a:custGeom>
              <a:avLst/>
              <a:gdLst/>
              <a:ahLst/>
              <a:cxnLst/>
              <a:rect l="l" t="t" r="r" b="b"/>
              <a:pathLst>
                <a:path w="166670" h="118388">
                  <a:moveTo>
                    <a:pt x="59194" y="0"/>
                  </a:moveTo>
                  <a:lnTo>
                    <a:pt x="107476" y="0"/>
                  </a:lnTo>
                  <a:cubicBezTo>
                    <a:pt x="140168" y="0"/>
                    <a:pt x="166670" y="26502"/>
                    <a:pt x="166670" y="59194"/>
                  </a:cubicBezTo>
                  <a:lnTo>
                    <a:pt x="166670" y="59194"/>
                  </a:lnTo>
                  <a:cubicBezTo>
                    <a:pt x="166670" y="74893"/>
                    <a:pt x="160433" y="89950"/>
                    <a:pt x="149332" y="101051"/>
                  </a:cubicBezTo>
                  <a:cubicBezTo>
                    <a:pt x="138231" y="112152"/>
                    <a:pt x="123175" y="118388"/>
                    <a:pt x="107476" y="118388"/>
                  </a:cubicBezTo>
                  <a:lnTo>
                    <a:pt x="59194" y="118388"/>
                  </a:lnTo>
                  <a:cubicBezTo>
                    <a:pt x="43495" y="118388"/>
                    <a:pt x="28439" y="112152"/>
                    <a:pt x="17338" y="101051"/>
                  </a:cubicBezTo>
                  <a:cubicBezTo>
                    <a:pt x="6237" y="89950"/>
                    <a:pt x="0" y="74893"/>
                    <a:pt x="0" y="59194"/>
                  </a:cubicBezTo>
                  <a:lnTo>
                    <a:pt x="0" y="59194"/>
                  </a:lnTo>
                  <a:cubicBezTo>
                    <a:pt x="0" y="43495"/>
                    <a:pt x="6237" y="28439"/>
                    <a:pt x="17338" y="17338"/>
                  </a:cubicBezTo>
                  <a:cubicBezTo>
                    <a:pt x="28439" y="6237"/>
                    <a:pt x="43495" y="0"/>
                    <a:pt x="59194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TextBox 5">
              <a:extLst>
                <a:ext uri="{FF2B5EF4-FFF2-40B4-BE49-F238E27FC236}">
                  <a16:creationId xmlns:a16="http://schemas.microsoft.com/office/drawing/2014/main" id="{85ED59C0-4EB1-6EB4-E312-B7C7455A043A}"/>
                </a:ext>
              </a:extLst>
            </p:cNvPr>
            <p:cNvSpPr txBox="1"/>
            <p:nvPr/>
          </p:nvSpPr>
          <p:spPr>
            <a:xfrm>
              <a:off x="0" y="-57150"/>
              <a:ext cx="166670" cy="175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grpSp>
        <p:nvGrpSpPr>
          <p:cNvPr id="53" name="Group 12">
            <a:extLst>
              <a:ext uri="{FF2B5EF4-FFF2-40B4-BE49-F238E27FC236}">
                <a16:creationId xmlns:a16="http://schemas.microsoft.com/office/drawing/2014/main" id="{7F49FB08-EF0F-9C1E-1484-D5F459964EC1}"/>
              </a:ext>
            </a:extLst>
          </p:cNvPr>
          <p:cNvGrpSpPr/>
          <p:nvPr/>
        </p:nvGrpSpPr>
        <p:grpSpPr>
          <a:xfrm>
            <a:off x="9591082" y="6057900"/>
            <a:ext cx="4906063" cy="699370"/>
            <a:chOff x="0" y="0"/>
            <a:chExt cx="1264357" cy="118388"/>
          </a:xfrm>
        </p:grpSpPr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734CE96F-5D00-2BE3-A6E7-E49001A64BF6}"/>
                </a:ext>
              </a:extLst>
            </p:cNvPr>
            <p:cNvSpPr/>
            <p:nvPr/>
          </p:nvSpPr>
          <p:spPr>
            <a:xfrm>
              <a:off x="0" y="0"/>
              <a:ext cx="1264357" cy="118388"/>
            </a:xfrm>
            <a:custGeom>
              <a:avLst/>
              <a:gdLst/>
              <a:ahLst/>
              <a:cxnLst/>
              <a:rect l="l" t="t" r="r" b="b"/>
              <a:pathLst>
                <a:path w="1264357" h="118388">
                  <a:moveTo>
                    <a:pt x="16906" y="0"/>
                  </a:moveTo>
                  <a:lnTo>
                    <a:pt x="1247452" y="0"/>
                  </a:lnTo>
                  <a:cubicBezTo>
                    <a:pt x="1251935" y="0"/>
                    <a:pt x="1256235" y="1781"/>
                    <a:pt x="1259406" y="4952"/>
                  </a:cubicBezTo>
                  <a:cubicBezTo>
                    <a:pt x="1262576" y="8122"/>
                    <a:pt x="1264357" y="12422"/>
                    <a:pt x="1264357" y="16906"/>
                  </a:cubicBezTo>
                  <a:lnTo>
                    <a:pt x="1264357" y="101482"/>
                  </a:lnTo>
                  <a:cubicBezTo>
                    <a:pt x="1264357" y="110819"/>
                    <a:pt x="1256788" y="118388"/>
                    <a:pt x="1247452" y="118388"/>
                  </a:cubicBezTo>
                  <a:lnTo>
                    <a:pt x="16906" y="118388"/>
                  </a:lnTo>
                  <a:cubicBezTo>
                    <a:pt x="12422" y="118388"/>
                    <a:pt x="8122" y="116607"/>
                    <a:pt x="4952" y="113437"/>
                  </a:cubicBezTo>
                  <a:cubicBezTo>
                    <a:pt x="1781" y="110266"/>
                    <a:pt x="0" y="105966"/>
                    <a:pt x="0" y="101482"/>
                  </a:cubicBezTo>
                  <a:lnTo>
                    <a:pt x="0" y="16906"/>
                  </a:lnTo>
                  <a:cubicBezTo>
                    <a:pt x="0" y="12422"/>
                    <a:pt x="1781" y="8122"/>
                    <a:pt x="4952" y="4952"/>
                  </a:cubicBezTo>
                  <a:cubicBezTo>
                    <a:pt x="8122" y="1781"/>
                    <a:pt x="12422" y="0"/>
                    <a:pt x="16906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es-ES" sz="3200"/>
            </a:p>
          </p:txBody>
        </p:sp>
        <p:sp>
          <p:nvSpPr>
            <p:cNvPr id="55" name="TextBox 14">
              <a:extLst>
                <a:ext uri="{FF2B5EF4-FFF2-40B4-BE49-F238E27FC236}">
                  <a16:creationId xmlns:a16="http://schemas.microsoft.com/office/drawing/2014/main" id="{C797E9F3-80BF-1DFF-BC8D-7C4CBDD41772}"/>
                </a:ext>
              </a:extLst>
            </p:cNvPr>
            <p:cNvSpPr txBox="1"/>
            <p:nvPr/>
          </p:nvSpPr>
          <p:spPr>
            <a:xfrm>
              <a:off x="0" y="-57150"/>
              <a:ext cx="1264357" cy="175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 sz="3200"/>
            </a:p>
          </p:txBody>
        </p:sp>
      </p:grpSp>
      <p:grpSp>
        <p:nvGrpSpPr>
          <p:cNvPr id="56" name="Group 3">
            <a:extLst>
              <a:ext uri="{FF2B5EF4-FFF2-40B4-BE49-F238E27FC236}">
                <a16:creationId xmlns:a16="http://schemas.microsoft.com/office/drawing/2014/main" id="{F1EE800D-D69F-E3E7-CAC7-94F75DB207A6}"/>
              </a:ext>
            </a:extLst>
          </p:cNvPr>
          <p:cNvGrpSpPr/>
          <p:nvPr/>
        </p:nvGrpSpPr>
        <p:grpSpPr>
          <a:xfrm>
            <a:off x="8949094" y="6057901"/>
            <a:ext cx="978090" cy="699369"/>
            <a:chOff x="0" y="0"/>
            <a:chExt cx="166670" cy="118388"/>
          </a:xfrm>
        </p:grpSpPr>
        <p:sp>
          <p:nvSpPr>
            <p:cNvPr id="57" name="Freeform 4">
              <a:extLst>
                <a:ext uri="{FF2B5EF4-FFF2-40B4-BE49-F238E27FC236}">
                  <a16:creationId xmlns:a16="http://schemas.microsoft.com/office/drawing/2014/main" id="{CD1758F2-2F46-458C-1FC8-2B98EBE4A8AA}"/>
                </a:ext>
              </a:extLst>
            </p:cNvPr>
            <p:cNvSpPr/>
            <p:nvPr/>
          </p:nvSpPr>
          <p:spPr>
            <a:xfrm>
              <a:off x="0" y="0"/>
              <a:ext cx="166670" cy="118388"/>
            </a:xfrm>
            <a:custGeom>
              <a:avLst/>
              <a:gdLst/>
              <a:ahLst/>
              <a:cxnLst/>
              <a:rect l="l" t="t" r="r" b="b"/>
              <a:pathLst>
                <a:path w="166670" h="118388">
                  <a:moveTo>
                    <a:pt x="59194" y="0"/>
                  </a:moveTo>
                  <a:lnTo>
                    <a:pt x="107476" y="0"/>
                  </a:lnTo>
                  <a:cubicBezTo>
                    <a:pt x="140168" y="0"/>
                    <a:pt x="166670" y="26502"/>
                    <a:pt x="166670" y="59194"/>
                  </a:cubicBezTo>
                  <a:lnTo>
                    <a:pt x="166670" y="59194"/>
                  </a:lnTo>
                  <a:cubicBezTo>
                    <a:pt x="166670" y="74893"/>
                    <a:pt x="160433" y="89950"/>
                    <a:pt x="149332" y="101051"/>
                  </a:cubicBezTo>
                  <a:cubicBezTo>
                    <a:pt x="138231" y="112152"/>
                    <a:pt x="123175" y="118388"/>
                    <a:pt x="107476" y="118388"/>
                  </a:cubicBezTo>
                  <a:lnTo>
                    <a:pt x="59194" y="118388"/>
                  </a:lnTo>
                  <a:cubicBezTo>
                    <a:pt x="43495" y="118388"/>
                    <a:pt x="28439" y="112152"/>
                    <a:pt x="17338" y="101051"/>
                  </a:cubicBezTo>
                  <a:cubicBezTo>
                    <a:pt x="6237" y="89950"/>
                    <a:pt x="0" y="74893"/>
                    <a:pt x="0" y="59194"/>
                  </a:cubicBezTo>
                  <a:lnTo>
                    <a:pt x="0" y="59194"/>
                  </a:lnTo>
                  <a:cubicBezTo>
                    <a:pt x="0" y="43495"/>
                    <a:pt x="6237" y="28439"/>
                    <a:pt x="17338" y="17338"/>
                  </a:cubicBezTo>
                  <a:cubicBezTo>
                    <a:pt x="28439" y="6237"/>
                    <a:pt x="43495" y="0"/>
                    <a:pt x="59194" y="0"/>
                  </a:cubicBezTo>
                  <a:close/>
                </a:path>
              </a:pathLst>
            </a:custGeom>
            <a:solidFill>
              <a:srgbClr val="C1FF7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TextBox 5">
              <a:extLst>
                <a:ext uri="{FF2B5EF4-FFF2-40B4-BE49-F238E27FC236}">
                  <a16:creationId xmlns:a16="http://schemas.microsoft.com/office/drawing/2014/main" id="{83B7C358-7D08-6B10-34C5-970B413ED28B}"/>
                </a:ext>
              </a:extLst>
            </p:cNvPr>
            <p:cNvSpPr txBox="1"/>
            <p:nvPr/>
          </p:nvSpPr>
          <p:spPr>
            <a:xfrm>
              <a:off x="0" y="-57150"/>
              <a:ext cx="166670" cy="175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1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424302" y="2785340"/>
            <a:ext cx="2933968" cy="447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5"/>
              </a:lnSpc>
            </a:pPr>
            <a:r>
              <a:rPr lang="en-GB" sz="4000" b="1" dirty="0">
                <a:solidFill>
                  <a:schemeClr val="bg1"/>
                </a:solidFill>
              </a:rPr>
              <a:t>Frontend</a:t>
            </a:r>
            <a:endParaRPr lang="en-US" sz="3600" b="1" dirty="0">
              <a:solidFill>
                <a:schemeClr val="bg1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237691" y="6290218"/>
            <a:ext cx="3306109" cy="447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5"/>
              </a:lnSpc>
            </a:pPr>
            <a:r>
              <a:rPr lang="en-GB" sz="4000" b="1" dirty="0">
                <a:solidFill>
                  <a:schemeClr val="bg1"/>
                </a:solidFill>
              </a:rPr>
              <a:t>Base de </a:t>
            </a:r>
            <a:r>
              <a:rPr lang="es-ES" sz="4000" b="1" dirty="0">
                <a:solidFill>
                  <a:schemeClr val="bg1"/>
                </a:solidFill>
              </a:rPr>
              <a:t>datos</a:t>
            </a:r>
            <a:endParaRPr lang="es-ES" sz="3600" b="1" dirty="0">
              <a:solidFill>
                <a:schemeClr val="bg1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59" name="TextBox 32">
            <a:extLst>
              <a:ext uri="{FF2B5EF4-FFF2-40B4-BE49-F238E27FC236}">
                <a16:creationId xmlns:a16="http://schemas.microsoft.com/office/drawing/2014/main" id="{BF9FB81A-CBC2-00F3-8856-716F2FCD2780}"/>
              </a:ext>
            </a:extLst>
          </p:cNvPr>
          <p:cNvSpPr txBox="1"/>
          <p:nvPr/>
        </p:nvSpPr>
        <p:spPr>
          <a:xfrm>
            <a:off x="10351531" y="6253416"/>
            <a:ext cx="3306109" cy="447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85"/>
              </a:lnSpc>
            </a:pPr>
            <a:r>
              <a:rPr lang="es-ES" sz="4000" b="1" dirty="0">
                <a:solidFill>
                  <a:schemeClr val="bg1"/>
                </a:solidFill>
              </a:rPr>
              <a:t>Seguridad</a:t>
            </a:r>
            <a:endParaRPr lang="es-ES" sz="3600" b="1" dirty="0">
              <a:solidFill>
                <a:schemeClr val="bg1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886200" y="3495523"/>
            <a:ext cx="2958348" cy="344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66"/>
              </a:lnSpc>
            </a:pPr>
            <a:r>
              <a:rPr lang="en-GB" sz="3200" dirty="0">
                <a:solidFill>
                  <a:schemeClr val="bg2"/>
                </a:solidFill>
              </a:rPr>
              <a:t>Python (Django)</a:t>
            </a:r>
            <a:endParaRPr lang="en-US" sz="2800" dirty="0">
              <a:solidFill>
                <a:schemeClr val="bg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211683" y="129450"/>
            <a:ext cx="10198290" cy="100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5400" b="1" dirty="0">
                <a:solidFill>
                  <a:srgbClr val="92D05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TECNOLOGÍAS UTILIZADAS</a:t>
            </a:r>
          </a:p>
        </p:txBody>
      </p:sp>
      <p:sp>
        <p:nvSpPr>
          <p:cNvPr id="6" name="Botón de acción: ir al final 5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CEB589D6-A441-C681-CD53-35A5FBA8F996}"/>
              </a:ext>
            </a:extLst>
          </p:cNvPr>
          <p:cNvSpPr/>
          <p:nvPr/>
        </p:nvSpPr>
        <p:spPr>
          <a:xfrm>
            <a:off x="16087306" y="8879092"/>
            <a:ext cx="530503" cy="555088"/>
          </a:xfrm>
          <a:prstGeom prst="actionButtonEnd">
            <a:avLst/>
          </a:prstGeom>
          <a:noFill/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Botón de acción: ir hacia delante o siguiente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8610865-2CE6-69C6-F9AC-B4D92EE51E2C}"/>
              </a:ext>
            </a:extLst>
          </p:cNvPr>
          <p:cNvSpPr/>
          <p:nvPr/>
        </p:nvSpPr>
        <p:spPr>
          <a:xfrm>
            <a:off x="15453973" y="8880402"/>
            <a:ext cx="530503" cy="555088"/>
          </a:xfrm>
          <a:prstGeom prst="actionButtonForwardNex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Botón de acción: ir a inicio 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7F0C16C-EE56-F493-28CB-5A7E053F4E63}"/>
              </a:ext>
            </a:extLst>
          </p:cNvPr>
          <p:cNvSpPr/>
          <p:nvPr/>
        </p:nvSpPr>
        <p:spPr>
          <a:xfrm>
            <a:off x="14838286" y="8886303"/>
            <a:ext cx="527479" cy="555089"/>
          </a:xfrm>
          <a:prstGeom prst="actionButtonHome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tón de acción: ir hacia atrás o anterior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05933CD-1993-45A2-88A0-CC860A87C684}"/>
              </a:ext>
            </a:extLst>
          </p:cNvPr>
          <p:cNvSpPr/>
          <p:nvPr/>
        </p:nvSpPr>
        <p:spPr>
          <a:xfrm>
            <a:off x="14231210" y="8893515"/>
            <a:ext cx="531869" cy="547877"/>
          </a:xfrm>
          <a:prstGeom prst="actionButtonBackPrevious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697</Words>
  <Application>Microsoft Office PowerPoint</Application>
  <PresentationFormat>Personalizado</PresentationFormat>
  <Paragraphs>97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Abadi</vt:lpstr>
      <vt:lpstr>Calibri</vt:lpstr>
      <vt:lpstr>Aptos</vt:lpstr>
      <vt:lpstr>HK Grotesk</vt:lpstr>
      <vt:lpstr>Source Serif Pro Bold</vt:lpstr>
      <vt:lpstr>Poppins</vt:lpstr>
      <vt:lpstr>HK Grotesk Bold</vt:lpstr>
      <vt:lpstr>Source Serif Pro</vt:lpstr>
      <vt:lpstr>Wingdings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Cyan Modern Animated Tech Presentation</dc:title>
  <dc:creator>My-HP</dc:creator>
  <cp:lastModifiedBy>Turbi Lachapel Deivi Alberto</cp:lastModifiedBy>
  <cp:revision>29</cp:revision>
  <dcterms:created xsi:type="dcterms:W3CDTF">2006-08-16T00:00:00Z</dcterms:created>
  <dcterms:modified xsi:type="dcterms:W3CDTF">2025-02-26T19:22:48Z</dcterms:modified>
  <dc:identifier>DAGf3yzQfG8</dc:identifier>
</cp:coreProperties>
</file>